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70" r:id="rId4"/>
    <p:sldId id="259" r:id="rId5"/>
    <p:sldId id="260" r:id="rId6"/>
    <p:sldId id="258" r:id="rId7"/>
    <p:sldId id="261" r:id="rId8"/>
    <p:sldId id="262" r:id="rId9"/>
    <p:sldId id="263" r:id="rId10"/>
    <p:sldId id="264" r:id="rId11"/>
    <p:sldId id="265" r:id="rId12"/>
    <p:sldId id="267" r:id="rId13"/>
    <p:sldId id="266" r:id="rId14"/>
    <p:sldId id="278" r:id="rId15"/>
    <p:sldId id="268" r:id="rId16"/>
    <p:sldId id="282" r:id="rId17"/>
    <p:sldId id="286" r:id="rId18"/>
    <p:sldId id="284" r:id="rId19"/>
    <p:sldId id="287" r:id="rId20"/>
    <p:sldId id="288" r:id="rId21"/>
    <p:sldId id="289" r:id="rId22"/>
    <p:sldId id="290" r:id="rId23"/>
    <p:sldId id="269" r:id="rId24"/>
    <p:sldId id="271" r:id="rId25"/>
    <p:sldId id="272" r:id="rId26"/>
    <p:sldId id="277" r:id="rId27"/>
    <p:sldId id="273" r:id="rId28"/>
    <p:sldId id="274" r:id="rId29"/>
    <p:sldId id="275" r:id="rId30"/>
    <p:sldId id="280" r:id="rId31"/>
    <p:sldId id="281" r:id="rId32"/>
    <p:sldId id="276" r:id="rId33"/>
    <p:sldId id="291" r:id="rId34"/>
    <p:sldId id="283" r:id="rId3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0099"/>
    <a:srgbClr val="FBEEC9"/>
    <a:srgbClr val="F2F2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5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E6944EA-5594-4C76-ABB2-85014AE60998}" type="datetimeFigureOut">
              <a:rPr lang="fr-FR"/>
              <a:pPr>
                <a:defRPr/>
              </a:pPr>
              <a:t>18/12/2014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E4EE079-632E-4017-A727-B973CA6A47F4}"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25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25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9AA671-6F86-413B-B04F-1CB1FC7EF023}" type="slidenum">
              <a:rPr lang="fr-FR">
                <a:cs typeface="Arial" charset="0"/>
              </a:rPr>
              <a:pPr fontAlgn="base">
                <a:spcBef>
                  <a:spcPct val="0"/>
                </a:spcBef>
                <a:spcAft>
                  <a:spcPct val="0"/>
                </a:spcAft>
                <a:defRPr/>
              </a:pPr>
              <a:t>8</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40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301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B28D2C-CFBD-4ED5-9B0B-BE3535A173A0}" type="slidenum">
              <a:rPr lang="fr-FR">
                <a:cs typeface="Arial" charset="0"/>
              </a:rPr>
              <a:pPr fontAlgn="base">
                <a:spcBef>
                  <a:spcPct val="0"/>
                </a:spcBef>
                <a:spcAft>
                  <a:spcPct val="0"/>
                </a:spcAft>
                <a:defRPr/>
              </a:pPr>
              <a:t>28</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re 28"/>
          <p:cNvSpPr>
            <a:spLocks noGrp="1"/>
          </p:cNvSpPr>
          <p:nvPr>
            <p:ph type="ctrTitle"/>
          </p:nvPr>
        </p:nvSpPr>
        <p:spPr>
          <a:xfrm>
            <a:off x="381000" y="4853411"/>
            <a:ext cx="8458200" cy="1222375"/>
          </a:xfrm>
        </p:spPr>
        <p:txBody>
          <a:bodyPr anchor="t"/>
          <a:lstStyle/>
          <a:p>
            <a:r>
              <a:rPr lang="fr-FR" smtClean="0"/>
              <a:t>Cliquez pour modifier le style du titre</a:t>
            </a:r>
            <a:endParaRPr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5" name="Espace réservé de la date 15"/>
          <p:cNvSpPr>
            <a:spLocks noGrp="1"/>
          </p:cNvSpPr>
          <p:nvPr>
            <p:ph type="dt" sz="half" idx="10"/>
          </p:nvPr>
        </p:nvSpPr>
        <p:spPr/>
        <p:txBody>
          <a:bodyPr/>
          <a:lstStyle>
            <a:lvl1pPr>
              <a:defRPr/>
            </a:lvl1pPr>
          </a:lstStyle>
          <a:p>
            <a:pPr>
              <a:defRPr/>
            </a:pPr>
            <a:fld id="{0DD90322-5F67-4F77-864F-F1F87006BCD7}" type="datetimeFigureOut">
              <a:rPr lang="fr-FR"/>
              <a:pPr>
                <a:defRPr/>
              </a:pPr>
              <a:t>18/12/2014</a:t>
            </a:fld>
            <a:endParaRPr lang="fr-FR"/>
          </a:p>
        </p:txBody>
      </p:sp>
      <p:sp>
        <p:nvSpPr>
          <p:cNvPr id="6" name="Espace réservé du pied de page 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4"/>
          <p:cNvSpPr>
            <a:spLocks noGrp="1"/>
          </p:cNvSpPr>
          <p:nvPr>
            <p:ph type="sldNum" sz="quarter" idx="12"/>
          </p:nvPr>
        </p:nvSpPr>
        <p:spPr>
          <a:xfrm>
            <a:off x="8229600" y="6473825"/>
            <a:ext cx="758825" cy="247650"/>
          </a:xfrm>
        </p:spPr>
        <p:txBody>
          <a:bodyPr/>
          <a:lstStyle>
            <a:lvl1pPr>
              <a:defRPr/>
            </a:lvl1pPr>
          </a:lstStyle>
          <a:p>
            <a:pPr>
              <a:defRPr/>
            </a:pPr>
            <a:fld id="{E7C24512-7DA7-4BD4-AB64-E0C38221180C}"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0"/>
          <p:cNvSpPr>
            <a:spLocks noGrp="1"/>
          </p:cNvSpPr>
          <p:nvPr>
            <p:ph type="dt" sz="half" idx="10"/>
          </p:nvPr>
        </p:nvSpPr>
        <p:spPr/>
        <p:txBody>
          <a:bodyPr/>
          <a:lstStyle>
            <a:lvl1pPr>
              <a:defRPr/>
            </a:lvl1pPr>
          </a:lstStyle>
          <a:p>
            <a:pPr>
              <a:defRPr/>
            </a:pPr>
            <a:fld id="{034E0BBB-64B6-458F-BF59-7931D5C2711B}" type="datetimeFigureOut">
              <a:rPr lang="fr-FR"/>
              <a:pPr>
                <a:defRPr/>
              </a:pPr>
              <a:t>18/12/2014</a:t>
            </a:fld>
            <a:endParaRPr lang="fr-FR"/>
          </a:p>
        </p:txBody>
      </p:sp>
      <p:sp>
        <p:nvSpPr>
          <p:cNvPr id="5" name="Espace réservé du pied de page 27"/>
          <p:cNvSpPr>
            <a:spLocks noGrp="1"/>
          </p:cNvSpPr>
          <p:nvPr>
            <p:ph type="ftr" sz="quarter" idx="11"/>
          </p:nvPr>
        </p:nvSpPr>
        <p:spPr/>
        <p:txBody>
          <a:bodyPr/>
          <a:lstStyle>
            <a:lvl1pPr>
              <a:defRPr/>
            </a:lvl1pPr>
          </a:lstStyle>
          <a:p>
            <a:pPr>
              <a:defRPr/>
            </a:pPr>
            <a:endParaRPr lang="fr-FR"/>
          </a:p>
        </p:txBody>
      </p:sp>
      <p:sp>
        <p:nvSpPr>
          <p:cNvPr id="6" name="Espace réservé du numéro de diapositive 4"/>
          <p:cNvSpPr>
            <a:spLocks noGrp="1"/>
          </p:cNvSpPr>
          <p:nvPr>
            <p:ph type="sldNum" sz="quarter" idx="12"/>
          </p:nvPr>
        </p:nvSpPr>
        <p:spPr/>
        <p:txBody>
          <a:bodyPr/>
          <a:lstStyle>
            <a:lvl1pPr>
              <a:defRPr/>
            </a:lvl1pPr>
          </a:lstStyle>
          <a:p>
            <a:pPr>
              <a:defRPr/>
            </a:pPr>
            <a:fld id="{F1FEBDE4-2E27-461A-A77E-3E6879C70948}"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9273F6B9-3B3D-47C5-8AAD-7771A04211BD}" type="datetimeFigureOut">
              <a:rPr lang="fr-FR"/>
              <a:pPr>
                <a:defRPr/>
              </a:pPr>
              <a:t>18/12/2014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74BEF04-650B-4AA0-AE72-23644FCDC18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lang="fr-FR" smtClean="0"/>
              <a:t>Cliquez pour modifier le style du titre</a:t>
            </a:r>
            <a:endParaRPr lang="en-US"/>
          </a:p>
        </p:txBody>
      </p:sp>
      <p:sp>
        <p:nvSpPr>
          <p:cNvPr id="27" name="Espace réservé du contenu 26"/>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4"/>
          <p:cNvSpPr>
            <a:spLocks noGrp="1"/>
          </p:cNvSpPr>
          <p:nvPr>
            <p:ph type="dt" sz="half" idx="10"/>
          </p:nvPr>
        </p:nvSpPr>
        <p:spPr/>
        <p:txBody>
          <a:bodyPr/>
          <a:lstStyle>
            <a:lvl1pPr>
              <a:defRPr/>
            </a:lvl1pPr>
          </a:lstStyle>
          <a:p>
            <a:pPr>
              <a:defRPr/>
            </a:pPr>
            <a:fld id="{BCA23900-167E-4A76-A7A5-E6CBBC16108C}" type="datetimeFigureOut">
              <a:rPr lang="fr-FR"/>
              <a:pPr>
                <a:defRPr/>
              </a:pPr>
              <a:t>18/12/2014</a:t>
            </a:fld>
            <a:endParaRPr lang="fr-FR"/>
          </a:p>
        </p:txBody>
      </p:sp>
      <p:sp>
        <p:nvSpPr>
          <p:cNvPr id="5" name="Espace réservé du pied de page 18"/>
          <p:cNvSpPr>
            <a:spLocks noGrp="1"/>
          </p:cNvSpPr>
          <p:nvPr>
            <p:ph type="ftr" sz="quarter" idx="11"/>
          </p:nvPr>
        </p:nvSpPr>
        <p:spPr>
          <a:xfrm>
            <a:off x="3581400" y="76200"/>
            <a:ext cx="2895600" cy="288925"/>
          </a:xfrm>
        </p:spPr>
        <p:txBody>
          <a:bodyPr/>
          <a:lstStyle>
            <a:lvl1pPr>
              <a:defRPr/>
            </a:lvl1pPr>
          </a:lstStyle>
          <a:p>
            <a:pPr>
              <a:defRPr/>
            </a:pPr>
            <a:endParaRPr lang="fr-FR"/>
          </a:p>
        </p:txBody>
      </p:sp>
      <p:sp>
        <p:nvSpPr>
          <p:cNvPr id="6" name="Espace réservé du numéro de diapositive 15"/>
          <p:cNvSpPr>
            <a:spLocks noGrp="1"/>
          </p:cNvSpPr>
          <p:nvPr>
            <p:ph type="sldNum" sz="quarter" idx="12"/>
          </p:nvPr>
        </p:nvSpPr>
        <p:spPr>
          <a:xfrm>
            <a:off x="8229600" y="6473825"/>
            <a:ext cx="758825" cy="247650"/>
          </a:xfrm>
        </p:spPr>
        <p:txBody>
          <a:bodyPr/>
          <a:lstStyle>
            <a:lvl1pPr>
              <a:defRPr/>
            </a:lvl1pPr>
          </a:lstStyle>
          <a:p>
            <a:pPr>
              <a:defRPr/>
            </a:pPr>
            <a:fld id="{11A781F0-A6AA-4120-A2F9-25B0F155556B}"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lang="fr-FR" smtClean="0"/>
              <a:t>Cliquez pour modifier le style du titre</a:t>
            </a:r>
            <a:endParaRPr lang="en-US"/>
          </a:p>
        </p:txBody>
      </p:sp>
      <p:sp>
        <p:nvSpPr>
          <p:cNvPr id="5" name="Espace réservé de la date 18"/>
          <p:cNvSpPr>
            <a:spLocks noGrp="1"/>
          </p:cNvSpPr>
          <p:nvPr>
            <p:ph type="dt" sz="half" idx="10"/>
          </p:nvPr>
        </p:nvSpPr>
        <p:spPr/>
        <p:txBody>
          <a:bodyPr/>
          <a:lstStyle>
            <a:lvl1pPr>
              <a:defRPr/>
            </a:lvl1pPr>
          </a:lstStyle>
          <a:p>
            <a:pPr>
              <a:defRPr/>
            </a:pPr>
            <a:fld id="{B87DE18C-DF21-467E-A9FC-12C3542A42D9}" type="datetimeFigureOut">
              <a:rPr lang="fr-FR"/>
              <a:pPr>
                <a:defRPr/>
              </a:pPr>
              <a:t>18/12/2014</a:t>
            </a:fld>
            <a:endParaRPr lang="fr-FR"/>
          </a:p>
        </p:txBody>
      </p:sp>
      <p:sp>
        <p:nvSpPr>
          <p:cNvPr id="7" name="Espace réservé du pied de page 10"/>
          <p:cNvSpPr>
            <a:spLocks noGrp="1"/>
          </p:cNvSpPr>
          <p:nvPr>
            <p:ph type="ftr" sz="quarter" idx="11"/>
          </p:nvPr>
        </p:nvSpPr>
        <p:spPr/>
        <p:txBody>
          <a:bodyPr/>
          <a:lstStyle>
            <a:lvl1pPr>
              <a:defRPr/>
            </a:lvl1pPr>
          </a:lstStyle>
          <a:p>
            <a:pPr>
              <a:defRPr/>
            </a:pPr>
            <a:endParaRPr lang="fr-FR"/>
          </a:p>
        </p:txBody>
      </p:sp>
      <p:sp>
        <p:nvSpPr>
          <p:cNvPr id="9" name="Espace réservé du numéro de diapositive 15"/>
          <p:cNvSpPr>
            <a:spLocks noGrp="1"/>
          </p:cNvSpPr>
          <p:nvPr>
            <p:ph type="sldNum" sz="quarter" idx="12"/>
          </p:nvPr>
        </p:nvSpPr>
        <p:spPr/>
        <p:txBody>
          <a:bodyPr/>
          <a:lstStyle>
            <a:lvl1pPr>
              <a:defRPr/>
            </a:lvl1pPr>
          </a:lstStyle>
          <a:p>
            <a:pPr>
              <a:defRPr/>
            </a:pPr>
            <a:fld id="{5E5D20B8-E9CC-4949-B5ED-F8D2278AB8A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0"/>
          <p:cNvSpPr>
            <a:spLocks noGrp="1"/>
          </p:cNvSpPr>
          <p:nvPr>
            <p:ph type="dt" sz="half" idx="10"/>
          </p:nvPr>
        </p:nvSpPr>
        <p:spPr/>
        <p:txBody>
          <a:bodyPr/>
          <a:lstStyle>
            <a:lvl1pPr>
              <a:defRPr/>
            </a:lvl1pPr>
          </a:lstStyle>
          <a:p>
            <a:pPr>
              <a:defRPr/>
            </a:pPr>
            <a:fld id="{9D2756B4-D81D-4844-A73F-1C0203245531}" type="datetimeFigureOut">
              <a:rPr lang="fr-FR"/>
              <a:pPr>
                <a:defRPr/>
              </a:pPr>
              <a:t>18/12/2014</a:t>
            </a:fld>
            <a:endParaRPr lang="fr-FR"/>
          </a:p>
        </p:txBody>
      </p:sp>
      <p:sp>
        <p:nvSpPr>
          <p:cNvPr id="6" name="Espace réservé du pied de page 27"/>
          <p:cNvSpPr>
            <a:spLocks noGrp="1"/>
          </p:cNvSpPr>
          <p:nvPr>
            <p:ph type="ftr" sz="quarter" idx="11"/>
          </p:nvPr>
        </p:nvSpPr>
        <p:spPr/>
        <p:txBody>
          <a:bodyPr/>
          <a:lstStyle>
            <a:lvl1pPr>
              <a:defRPr/>
            </a:lvl1pPr>
          </a:lstStyle>
          <a:p>
            <a:pPr>
              <a:defRPr/>
            </a:pPr>
            <a:endParaRPr lang="fr-FR"/>
          </a:p>
        </p:txBody>
      </p:sp>
      <p:sp>
        <p:nvSpPr>
          <p:cNvPr id="7" name="Espace réservé du numéro de diapositive 4"/>
          <p:cNvSpPr>
            <a:spLocks noGrp="1"/>
          </p:cNvSpPr>
          <p:nvPr>
            <p:ph type="sldNum" sz="quarter" idx="12"/>
          </p:nvPr>
        </p:nvSpPr>
        <p:spPr/>
        <p:txBody>
          <a:bodyPr/>
          <a:lstStyle>
            <a:lvl1pPr>
              <a:defRPr/>
            </a:lvl1pPr>
          </a:lstStyle>
          <a:p>
            <a:pPr>
              <a:defRPr/>
            </a:pPr>
            <a:fld id="{8223BF81-B305-46E5-B2A5-4374122616E4}"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re 28"/>
          <p:cNvSpPr>
            <a:spLocks noGrp="1"/>
          </p:cNvSpPr>
          <p:nvPr>
            <p:ph type="title"/>
          </p:nvPr>
        </p:nvSpPr>
        <p:spPr>
          <a:xfrm>
            <a:off x="304800" y="5410200"/>
            <a:ext cx="8610600" cy="882650"/>
          </a:xfrm>
        </p:spPr>
        <p:txBody>
          <a:bodyPr/>
          <a:lstStyle>
            <a:lvl1pPr>
              <a:defRPr/>
            </a:lvl1pPr>
          </a:lstStyle>
          <a:p>
            <a:r>
              <a:rPr lang="fr-FR" smtClean="0"/>
              <a:t>Cliquez pour modifier le style du titre</a:t>
            </a:r>
            <a:endParaRPr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Espace réservé de la date 9"/>
          <p:cNvSpPr>
            <a:spLocks noGrp="1"/>
          </p:cNvSpPr>
          <p:nvPr>
            <p:ph type="dt" sz="half" idx="10"/>
          </p:nvPr>
        </p:nvSpPr>
        <p:spPr/>
        <p:txBody>
          <a:bodyPr/>
          <a:lstStyle>
            <a:lvl1pPr>
              <a:defRPr/>
            </a:lvl1pPr>
          </a:lstStyle>
          <a:p>
            <a:pPr>
              <a:defRPr/>
            </a:pPr>
            <a:fld id="{467BEEC2-A38F-4193-8A5D-33E4004A4069}" type="datetimeFigureOut">
              <a:rPr lang="fr-FR"/>
              <a:pPr>
                <a:defRPr/>
              </a:pPr>
              <a:t>18/12/2014</a:t>
            </a:fld>
            <a:endParaRPr lang="fr-FR"/>
          </a:p>
        </p:txBody>
      </p:sp>
      <p:sp>
        <p:nvSpPr>
          <p:cNvPr id="9" name="Espace réservé du pied de page 5"/>
          <p:cNvSpPr>
            <a:spLocks noGrp="1"/>
          </p:cNvSpPr>
          <p:nvPr>
            <p:ph type="ftr" sz="quarter" idx="11"/>
          </p:nvPr>
        </p:nvSpPr>
        <p:spPr/>
        <p:txBody>
          <a:bodyPr/>
          <a:lstStyle>
            <a:lvl1pPr>
              <a:defRPr/>
            </a:lvl1pPr>
          </a:lstStyle>
          <a:p>
            <a:pPr>
              <a:defRPr/>
            </a:pPr>
            <a:endParaRPr lang="fr-FR"/>
          </a:p>
        </p:txBody>
      </p:sp>
      <p:sp>
        <p:nvSpPr>
          <p:cNvPr id="10" name="Espace réservé du numéro de diapositive 6"/>
          <p:cNvSpPr>
            <a:spLocks noGrp="1"/>
          </p:cNvSpPr>
          <p:nvPr>
            <p:ph type="sldNum" sz="quarter" idx="12"/>
          </p:nvPr>
        </p:nvSpPr>
        <p:spPr>
          <a:xfrm>
            <a:off x="8229600" y="6477000"/>
            <a:ext cx="762000" cy="247650"/>
          </a:xfrm>
        </p:spPr>
        <p:txBody>
          <a:bodyPr/>
          <a:lstStyle>
            <a:lvl1pPr>
              <a:defRPr/>
            </a:lvl1pPr>
          </a:lstStyle>
          <a:p>
            <a:pPr>
              <a:defRPr/>
            </a:pPr>
            <a:fld id="{9DB94E61-C1D2-40A4-BCA9-EFD583E0BF8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3" name="Espace réservé de la date 10"/>
          <p:cNvSpPr>
            <a:spLocks noGrp="1"/>
          </p:cNvSpPr>
          <p:nvPr>
            <p:ph type="dt" sz="half" idx="10"/>
          </p:nvPr>
        </p:nvSpPr>
        <p:spPr/>
        <p:txBody>
          <a:bodyPr/>
          <a:lstStyle>
            <a:lvl1pPr>
              <a:defRPr/>
            </a:lvl1pPr>
          </a:lstStyle>
          <a:p>
            <a:pPr>
              <a:defRPr/>
            </a:pPr>
            <a:fld id="{0206E57B-39A4-445D-BAA3-67C2D1C4155E}" type="datetimeFigureOut">
              <a:rPr lang="fr-FR"/>
              <a:pPr>
                <a:defRPr/>
              </a:pPr>
              <a:t>18/12/2014</a:t>
            </a:fld>
            <a:endParaRPr lang="fr-FR"/>
          </a:p>
        </p:txBody>
      </p:sp>
      <p:sp>
        <p:nvSpPr>
          <p:cNvPr id="4" name="Espace réservé du pied de page 27"/>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20C26AE4-6805-4893-81BA-0E79A420299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a:defRPr/>
            </a:lvl1pPr>
          </a:lstStyle>
          <a:p>
            <a:pPr>
              <a:defRPr/>
            </a:pPr>
            <a:fld id="{68AB450D-6850-424B-879B-284094E57AF5}" type="datetimeFigureOut">
              <a:rPr lang="fr-FR"/>
              <a:pPr>
                <a:defRPr/>
              </a:pPr>
              <a:t>18/12/2014</a:t>
            </a:fld>
            <a:endParaRPr lang="fr-FR"/>
          </a:p>
        </p:txBody>
      </p:sp>
      <p:sp>
        <p:nvSpPr>
          <p:cNvPr id="3" name="Espace réservé du pied de page 23"/>
          <p:cNvSpPr>
            <a:spLocks noGrp="1"/>
          </p:cNvSpPr>
          <p:nvPr>
            <p:ph type="ftr" sz="quarter" idx="11"/>
          </p:nvPr>
        </p:nvSpPr>
        <p:spPr/>
        <p:txBody>
          <a:bodyPr/>
          <a:lstStyle>
            <a:lvl1pPr>
              <a:defRPr/>
            </a:lvl1pPr>
          </a:lstStyle>
          <a:p>
            <a:pPr>
              <a:defRPr/>
            </a:pPr>
            <a:endParaRPr lang="fr-FR"/>
          </a:p>
        </p:txBody>
      </p:sp>
      <p:sp>
        <p:nvSpPr>
          <p:cNvPr id="4" name="Espace réservé du numéro de diapositive 6"/>
          <p:cNvSpPr>
            <a:spLocks noGrp="1"/>
          </p:cNvSpPr>
          <p:nvPr>
            <p:ph type="sldNum" sz="quarter" idx="12"/>
          </p:nvPr>
        </p:nvSpPr>
        <p:spPr/>
        <p:txBody>
          <a:bodyPr/>
          <a:lstStyle>
            <a:lvl1pPr>
              <a:defRPr/>
            </a:lvl1pPr>
          </a:lstStyle>
          <a:p>
            <a:pPr>
              <a:defRPr/>
            </a:pPr>
            <a:fld id="{477449D9-23C4-4C39-A676-F34E159F108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re 11"/>
          <p:cNvSpPr>
            <a:spLocks noGrp="1"/>
          </p:cNvSpPr>
          <p:nvPr>
            <p:ph type="title"/>
          </p:nvPr>
        </p:nvSpPr>
        <p:spPr>
          <a:xfrm>
            <a:off x="457200" y="5486400"/>
            <a:ext cx="8458200" cy="520700"/>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24"/>
          <p:cNvSpPr>
            <a:spLocks noGrp="1"/>
          </p:cNvSpPr>
          <p:nvPr>
            <p:ph type="dt" sz="half" idx="10"/>
          </p:nvPr>
        </p:nvSpPr>
        <p:spPr/>
        <p:txBody>
          <a:bodyPr/>
          <a:lstStyle>
            <a:lvl1pPr>
              <a:defRPr/>
            </a:lvl1pPr>
          </a:lstStyle>
          <a:p>
            <a:pPr>
              <a:defRPr/>
            </a:pPr>
            <a:fld id="{E26121DF-5F6E-474A-B2E1-25C30A6BB37E}" type="datetimeFigureOut">
              <a:rPr lang="fr-FR"/>
              <a:pPr>
                <a:defRPr/>
              </a:pPr>
              <a:t>18/12/2014</a:t>
            </a:fld>
            <a:endParaRPr lang="fr-FR"/>
          </a:p>
        </p:txBody>
      </p:sp>
      <p:sp>
        <p:nvSpPr>
          <p:cNvPr id="7" name="Espace réservé du pied de page 28"/>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pPr>
              <a:defRPr/>
            </a:pPr>
            <a:fld id="{DA5893DC-CA90-40D4-814B-FE6F290FF6D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17" name="Titre 16"/>
          <p:cNvSpPr>
            <a:spLocks noGrp="1"/>
          </p:cNvSpPr>
          <p:nvPr>
            <p:ph type="title"/>
          </p:nvPr>
        </p:nvSpPr>
        <p:spPr>
          <a:xfrm>
            <a:off x="381000" y="4993760"/>
            <a:ext cx="5867400" cy="522288"/>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6"/>
          <p:cNvSpPr>
            <a:spLocks noGrp="1"/>
          </p:cNvSpPr>
          <p:nvPr>
            <p:ph type="dt" sz="half" idx="10"/>
          </p:nvPr>
        </p:nvSpPr>
        <p:spPr/>
        <p:txBody>
          <a:bodyPr/>
          <a:lstStyle>
            <a:lvl1pPr>
              <a:defRPr/>
            </a:lvl1pPr>
          </a:lstStyle>
          <a:p>
            <a:pPr>
              <a:defRPr/>
            </a:pPr>
            <a:fld id="{C8FA869F-E93D-4845-9C94-EC78DE9617D9}" type="datetimeFigureOut">
              <a:rPr lang="fr-FR"/>
              <a:pPr>
                <a:defRPr/>
              </a:pPr>
              <a:t>18/12/2014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30"/>
          <p:cNvSpPr>
            <a:spLocks noGrp="1"/>
          </p:cNvSpPr>
          <p:nvPr>
            <p:ph type="sldNum" sz="quarter" idx="12"/>
          </p:nvPr>
        </p:nvSpPr>
        <p:spPr/>
        <p:txBody>
          <a:bodyPr/>
          <a:lstStyle>
            <a:lvl1pPr>
              <a:defRPr/>
            </a:lvl1pPr>
          </a:lstStyle>
          <a:p>
            <a:pPr>
              <a:defRPr/>
            </a:pPr>
            <a:fld id="{9398FF92-F76F-40F4-9223-63B7A48039E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Espace réservé du texte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CC9D593A-DC0F-40B4-AA09-7CFC6A33D3DA}" type="datetimeFigureOut">
              <a:rPr lang="fr-FR"/>
              <a:pPr>
                <a:defRPr/>
              </a:pPr>
              <a:t>18/12/2014</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9FAB6339-457A-4F99-A276-75B367E549F3}" type="slidenum">
              <a:rPr lang="fr-FR"/>
              <a:pPr>
                <a:defRPr/>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lang="fr-FR" smtClean="0"/>
              <a:t>Cliquez pour modifier le style du titre</a:t>
            </a:r>
            <a:endParaRPr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79" r:id="rId11"/>
  </p:sldLayoutIdLst>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Ph%20Bacq%20Tradition%20chr&#233;tienne%20et%20&#233;volutions%20de%20la%20famille%20.doc" TargetMode="External"/><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gr%20Bonny%20&#233;v&#234;que%20d'Anvers.doc" TargetMode="External"/><Relationship Id="rId10" Type="http://schemas.openxmlformats.org/officeDocument/2006/relationships/image" Target="../media/image20.jpeg"/><Relationship Id="rId4" Type="http://schemas.openxmlformats.org/officeDocument/2006/relationships/hyperlink" Target="Jean-Paul%20Vesco%20op%20&#233;v&#234;que%20d'oran.doc" TargetMode="Externa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PPT%20relatio%20post%20disceptationem.doc"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PPT%20circuli%20extraits.doc"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PPT%20Relatio%20Synodi%20lineamenta%20+%20questions%20d'approfondissement.doc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PPT%20Synode%20Discours%20final%20du%20pape.doc"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CHRONIQUES%20VATICANES%20comparaison%20relatio%20rapport%20final.doc"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Pour%20aider%20la%20d&#233;marche%20synodale%20doc%20CEF.pdf"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eaLnBrk="1" fontAlgn="auto" hangingPunct="1">
              <a:spcAft>
                <a:spcPts val="0"/>
              </a:spcAft>
              <a:defRPr/>
            </a:pPr>
            <a:r>
              <a:rPr lang="fr-FR" dirty="0" smtClean="0"/>
              <a:t>Synodes SUR LA FAMILLE 2014-2015</a:t>
            </a:r>
            <a:endParaRPr lang="fr-FR" dirty="0"/>
          </a:p>
        </p:txBody>
      </p:sp>
      <p:sp>
        <p:nvSpPr>
          <p:cNvPr id="3" name="Sous-titre 2"/>
          <p:cNvSpPr>
            <a:spLocks noGrp="1"/>
          </p:cNvSpPr>
          <p:nvPr>
            <p:ph type="subTitle" idx="1"/>
          </p:nvPr>
        </p:nvSpPr>
        <p:spPr/>
        <p:txBody>
          <a:bodyPr>
            <a:normAutofit/>
          </a:bodyPr>
          <a:lstStyle/>
          <a:p>
            <a:pPr eaLnBrk="1" fontAlgn="auto" hangingPunct="1">
              <a:spcAft>
                <a:spcPts val="0"/>
              </a:spcAft>
              <a:buFont typeface="Wingdings 2"/>
              <a:buNone/>
              <a:defRPr/>
            </a:pPr>
            <a:r>
              <a:rPr lang="fr-FR" b="1" dirty="0" smtClean="0"/>
              <a:t>Repères sur une démarche de toute l’Église catholique </a:t>
            </a:r>
            <a:endParaRPr lang="fr-FR"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2. LA Préparation du synode </a:t>
            </a:r>
            <a:endParaRPr lang="fr-FR" dirty="0"/>
          </a:p>
        </p:txBody>
      </p:sp>
      <p:sp>
        <p:nvSpPr>
          <p:cNvPr id="3" name="Espace réservé du contenu 2"/>
          <p:cNvSpPr>
            <a:spLocks noGrp="1"/>
          </p:cNvSpPr>
          <p:nvPr>
            <p:ph idx="1"/>
          </p:nvPr>
        </p:nvSpPr>
        <p:spPr>
          <a:xfrm>
            <a:off x="304800" y="1554163"/>
            <a:ext cx="4122738" cy="4178300"/>
          </a:xfrm>
        </p:spPr>
        <p:txBody>
          <a:bodyPr>
            <a:normAutofit fontScale="92500" lnSpcReduction="20000"/>
          </a:bodyPr>
          <a:lstStyle/>
          <a:p>
            <a:pPr eaLnBrk="1" fontAlgn="auto" hangingPunct="1">
              <a:spcAft>
                <a:spcPts val="0"/>
              </a:spcAft>
              <a:buFont typeface="Wingdings 2"/>
              <a:buNone/>
              <a:defRPr/>
            </a:pPr>
            <a:r>
              <a:rPr lang="fr-FR" sz="2400" dirty="0" smtClean="0"/>
              <a:t>À la curie romaine, les réactions sont presque immédiates : avant même la sortie du questionnaire, dès le 23 octobre, paraît dans l’</a:t>
            </a:r>
            <a:r>
              <a:rPr lang="fr-FR" sz="2400" i="1" dirty="0" err="1" smtClean="0"/>
              <a:t>Osservatore</a:t>
            </a:r>
            <a:r>
              <a:rPr lang="fr-FR" sz="2400" i="1" dirty="0" smtClean="0"/>
              <a:t> Romano </a:t>
            </a:r>
            <a:r>
              <a:rPr lang="fr-FR" sz="2400" dirty="0" smtClean="0"/>
              <a:t>un article de Mgr Gerhard Müller, qui préside la Congrégation pour la Doctrine de la Foi : "</a:t>
            </a:r>
            <a:r>
              <a:rPr lang="fr-FR" sz="2400" i="1" dirty="0" smtClean="0"/>
              <a:t>Sur l’indissolubilité du mariage et le débat sur les divorcés remariés civilement et les sacrements</a:t>
            </a:r>
            <a:r>
              <a:rPr lang="fr-FR" sz="2400" dirty="0" smtClean="0"/>
              <a:t>". </a:t>
            </a:r>
          </a:p>
          <a:p>
            <a:pPr eaLnBrk="1" fontAlgn="auto" hangingPunct="1">
              <a:spcAft>
                <a:spcPts val="0"/>
              </a:spcAft>
              <a:buFont typeface="Wingdings 2"/>
              <a:buNone/>
              <a:defRPr/>
            </a:pPr>
            <a:endParaRPr lang="fr-FR" sz="2400" i="1" dirty="0" smtClean="0"/>
          </a:p>
          <a:p>
            <a:pPr eaLnBrk="1" fontAlgn="auto" hangingPunct="1">
              <a:spcAft>
                <a:spcPts val="0"/>
              </a:spcAft>
              <a:buFont typeface="Wingdings 2"/>
              <a:buNone/>
              <a:defRPr/>
            </a:pPr>
            <a:endParaRPr lang="fr-FR" sz="2400" dirty="0" smtClean="0"/>
          </a:p>
          <a:p>
            <a:pPr eaLnBrk="1" fontAlgn="auto" hangingPunct="1">
              <a:spcAft>
                <a:spcPts val="0"/>
              </a:spcAft>
              <a:buFont typeface="Wingdings 2"/>
              <a:buNone/>
              <a:defRPr/>
            </a:pPr>
            <a:endParaRPr lang="fr-FR" sz="2400" dirty="0" smtClean="0"/>
          </a:p>
          <a:p>
            <a:pPr eaLnBrk="1" fontAlgn="auto" hangingPunct="1">
              <a:spcAft>
                <a:spcPts val="0"/>
              </a:spcAft>
              <a:buFont typeface="Wingdings 2"/>
              <a:buNone/>
              <a:defRPr/>
            </a:pPr>
            <a:endParaRPr lang="fr-FR" sz="2400" dirty="0" smtClean="0"/>
          </a:p>
        </p:txBody>
      </p:sp>
      <p:pic>
        <p:nvPicPr>
          <p:cNvPr id="5" name="Image 4" descr="Mgr Gerhard Müller.jpg"/>
          <p:cNvPicPr>
            <a:picLocks noChangeAspect="1"/>
          </p:cNvPicPr>
          <p:nvPr/>
        </p:nvPicPr>
        <p:blipFill>
          <a:blip r:embed="rId2"/>
          <a:srcRect l="10048" r="8305"/>
          <a:stretch>
            <a:fillRect/>
          </a:stretch>
        </p:blipFill>
        <p:spPr bwMode="auto">
          <a:xfrm>
            <a:off x="5076825" y="1749425"/>
            <a:ext cx="3887788" cy="304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2. LA Préparation du synode </a:t>
            </a:r>
            <a:endParaRPr lang="fr-FR" dirty="0"/>
          </a:p>
        </p:txBody>
      </p:sp>
      <p:pic>
        <p:nvPicPr>
          <p:cNvPr id="9" name="Image 8" descr="Cardinal Gerhard Muller.jpg"/>
          <p:cNvPicPr>
            <a:picLocks noChangeAspect="1"/>
          </p:cNvPicPr>
          <p:nvPr/>
        </p:nvPicPr>
        <p:blipFill>
          <a:blip r:embed="rId2"/>
          <a:srcRect/>
          <a:stretch>
            <a:fillRect/>
          </a:stretch>
        </p:blipFill>
        <p:spPr bwMode="auto">
          <a:xfrm>
            <a:off x="4416425" y="2060575"/>
            <a:ext cx="4725988" cy="3168650"/>
          </a:xfrm>
          <a:prstGeom prst="rect">
            <a:avLst/>
          </a:prstGeom>
          <a:noFill/>
          <a:ln w="9525">
            <a:noFill/>
            <a:miter lim="800000"/>
            <a:headEnd/>
            <a:tailEnd/>
          </a:ln>
        </p:spPr>
      </p:pic>
      <p:pic>
        <p:nvPicPr>
          <p:cNvPr id="8" name="Image 7" descr="Consistoire du 21 février 2014.jpg"/>
          <p:cNvPicPr>
            <a:picLocks noChangeAspect="1"/>
          </p:cNvPicPr>
          <p:nvPr/>
        </p:nvPicPr>
        <p:blipFill>
          <a:blip r:embed="rId3"/>
          <a:srcRect r="17049"/>
          <a:stretch>
            <a:fillRect/>
          </a:stretch>
        </p:blipFill>
        <p:spPr bwMode="auto">
          <a:xfrm>
            <a:off x="4408488" y="1916113"/>
            <a:ext cx="4735512" cy="3810000"/>
          </a:xfrm>
          <a:prstGeom prst="rect">
            <a:avLst/>
          </a:prstGeom>
          <a:noFill/>
          <a:ln w="9525">
            <a:noFill/>
            <a:miter lim="800000"/>
            <a:headEnd/>
            <a:tailEnd/>
          </a:ln>
        </p:spPr>
      </p:pic>
      <p:sp>
        <p:nvSpPr>
          <p:cNvPr id="10" name="Espace réservé du contenu 2"/>
          <p:cNvSpPr txBox="1">
            <a:spLocks/>
          </p:cNvSpPr>
          <p:nvPr/>
        </p:nvSpPr>
        <p:spPr>
          <a:xfrm>
            <a:off x="304800" y="1554163"/>
            <a:ext cx="4122738" cy="4538662"/>
          </a:xfrm>
          <a:prstGeom prst="rect">
            <a:avLst/>
          </a:prstGeom>
        </p:spPr>
        <p:txBody>
          <a:bodyPr>
            <a:normAutofit fontScale="85000" lnSpcReduction="20000"/>
          </a:bodyPr>
          <a:lstStyle/>
          <a:p>
            <a:pPr marL="342900" indent="-342900" fontAlgn="auto">
              <a:spcBef>
                <a:spcPct val="20000"/>
              </a:spcBef>
              <a:spcAft>
                <a:spcPts val="0"/>
              </a:spcAft>
              <a:buClr>
                <a:schemeClr val="accent1"/>
              </a:buClr>
              <a:buSzPct val="70000"/>
              <a:buFont typeface="Wingdings 2"/>
              <a:buNone/>
              <a:defRPr/>
            </a:pPr>
            <a:r>
              <a:rPr lang="fr-FR" sz="2400" dirty="0">
                <a:solidFill>
                  <a:schemeClr val="tx2"/>
                </a:solidFill>
                <a:latin typeface="+mn-lt"/>
                <a:cs typeface="+mn-cs"/>
              </a:rPr>
              <a:t>Lors du consistoire (réunion des cardinaux avec le pape) des 20-22 février 2014, deux évènements sont à noter : </a:t>
            </a:r>
          </a:p>
          <a:p>
            <a:pPr marL="342900" indent="-342900" fontAlgn="auto">
              <a:spcBef>
                <a:spcPct val="20000"/>
              </a:spcBef>
              <a:spcAft>
                <a:spcPts val="0"/>
              </a:spcAft>
              <a:buClr>
                <a:schemeClr val="tx1"/>
              </a:buClr>
              <a:buSzPct val="100000"/>
              <a:buFont typeface="Wingdings 2"/>
              <a:buChar char=""/>
              <a:defRPr/>
            </a:pPr>
            <a:r>
              <a:rPr lang="fr-FR" sz="2400" dirty="0">
                <a:solidFill>
                  <a:schemeClr val="tx2"/>
                </a:solidFill>
                <a:latin typeface="+mn-lt"/>
                <a:cs typeface="+mn-cs"/>
              </a:rPr>
              <a:t>Mgr Gerhard Müller est promu cardinal par le pape François. </a:t>
            </a:r>
          </a:p>
          <a:p>
            <a:pPr marL="342900" indent="-342900" fontAlgn="auto">
              <a:spcBef>
                <a:spcPct val="20000"/>
              </a:spcBef>
              <a:spcAft>
                <a:spcPts val="0"/>
              </a:spcAft>
              <a:buClr>
                <a:schemeClr val="tx1"/>
              </a:buClr>
              <a:buSzPct val="100000"/>
              <a:buFont typeface="Wingdings 2"/>
              <a:buChar char=""/>
              <a:defRPr/>
            </a:pPr>
            <a:r>
              <a:rPr lang="fr-FR" sz="2400" dirty="0">
                <a:solidFill>
                  <a:schemeClr val="tx2"/>
                </a:solidFill>
                <a:latin typeface="+mn-lt"/>
                <a:cs typeface="+mn-cs"/>
              </a:rPr>
              <a:t>"</a:t>
            </a:r>
            <a:r>
              <a:rPr lang="fr-FR" sz="2400" i="1" dirty="0">
                <a:solidFill>
                  <a:schemeClr val="tx2"/>
                </a:solidFill>
                <a:latin typeface="+mn-lt"/>
                <a:cs typeface="+mn-cs"/>
              </a:rPr>
              <a:t>Pour introduire à une discussion pastorale</a:t>
            </a:r>
            <a:r>
              <a:rPr lang="fr-FR" sz="2400" dirty="0">
                <a:solidFill>
                  <a:schemeClr val="tx2"/>
                </a:solidFill>
                <a:latin typeface="+mn-lt"/>
                <a:cs typeface="+mn-cs"/>
              </a:rPr>
              <a:t>", le cardinal Walter Kasper, ancien responsable du Conseil Pontifical pour l’unité chrétienne prononce un discours  sur le thème synodal "</a:t>
            </a:r>
            <a:r>
              <a:rPr lang="fr-FR" sz="2400" i="1" dirty="0">
                <a:solidFill>
                  <a:schemeClr val="tx2"/>
                </a:solidFill>
                <a:latin typeface="+mn-lt"/>
                <a:cs typeface="+mn-cs"/>
              </a:rPr>
              <a:t>L’Evangile de la famille</a:t>
            </a:r>
            <a:r>
              <a:rPr lang="fr-FR" sz="2400" dirty="0">
                <a:solidFill>
                  <a:schemeClr val="tx2"/>
                </a:solidFill>
                <a:latin typeface="+mn-lt"/>
                <a:cs typeface="+mn-cs"/>
              </a:rPr>
              <a:t>". Le pape fait savoir son intérêt pour le propos tenu.  </a:t>
            </a:r>
          </a:p>
          <a:p>
            <a:pPr marL="342900" indent="-342900" fontAlgn="auto">
              <a:spcBef>
                <a:spcPct val="20000"/>
              </a:spcBef>
              <a:spcAft>
                <a:spcPts val="0"/>
              </a:spcAft>
              <a:buClr>
                <a:schemeClr val="accent1"/>
              </a:buClr>
              <a:buSzPct val="70000"/>
              <a:buFont typeface="Wingdings 2"/>
              <a:buNone/>
              <a:defRPr/>
            </a:pPr>
            <a:endParaRPr lang="fr-FR" sz="2400" i="1" dirty="0">
              <a:solidFill>
                <a:schemeClr val="tx2"/>
              </a:solidFill>
              <a:latin typeface="+mn-lt"/>
              <a:cs typeface="+mn-cs"/>
            </a:endParaRPr>
          </a:p>
          <a:p>
            <a:pPr marL="342900" indent="-342900" fontAlgn="auto">
              <a:spcBef>
                <a:spcPct val="20000"/>
              </a:spcBef>
              <a:spcAft>
                <a:spcPts val="0"/>
              </a:spcAft>
              <a:buClr>
                <a:schemeClr val="accent1"/>
              </a:buClr>
              <a:buSzPct val="70000"/>
              <a:buFont typeface="Wingdings 2"/>
              <a:buNone/>
              <a:defRPr/>
            </a:pPr>
            <a:endParaRPr lang="fr-FR" sz="2400" dirty="0">
              <a:solidFill>
                <a:schemeClr val="tx2"/>
              </a:solidFill>
              <a:latin typeface="+mn-lt"/>
              <a:cs typeface="+mn-cs"/>
            </a:endParaRPr>
          </a:p>
          <a:p>
            <a:pPr marL="342900" indent="-342900" fontAlgn="auto">
              <a:spcBef>
                <a:spcPct val="20000"/>
              </a:spcBef>
              <a:spcAft>
                <a:spcPts val="0"/>
              </a:spcAft>
              <a:buClr>
                <a:schemeClr val="accent1"/>
              </a:buClr>
              <a:buSzPct val="70000"/>
              <a:buFont typeface="Wingdings 2"/>
              <a:buNone/>
              <a:defRPr/>
            </a:pPr>
            <a:endParaRPr lang="fr-FR" sz="2400" dirty="0">
              <a:solidFill>
                <a:schemeClr val="tx2"/>
              </a:solidFill>
              <a:latin typeface="+mn-lt"/>
              <a:cs typeface="+mn-cs"/>
            </a:endParaRPr>
          </a:p>
          <a:p>
            <a:pPr marL="342900" indent="-342900" fontAlgn="auto">
              <a:spcBef>
                <a:spcPct val="20000"/>
              </a:spcBef>
              <a:spcAft>
                <a:spcPts val="0"/>
              </a:spcAft>
              <a:buClr>
                <a:schemeClr val="accent1"/>
              </a:buClr>
              <a:buSzPct val="70000"/>
              <a:buFont typeface="Wingdings 2"/>
              <a:buNone/>
              <a:defRPr/>
            </a:pPr>
            <a:endParaRPr lang="fr-FR" sz="2400" dirty="0">
              <a:solidFill>
                <a:schemeClr val="tx2"/>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wipe(left)">
                                      <p:cBhvr>
                                        <p:cTn id="20" dur="500"/>
                                        <p:tgtEl>
                                          <p:spTgt spid="10">
                                            <p:txEl>
                                              <p:pRg st="2" end="2"/>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2. LA Préparation du synode </a:t>
            </a:r>
            <a:endParaRPr lang="fr-FR" dirty="0"/>
          </a:p>
        </p:txBody>
      </p:sp>
      <p:sp>
        <p:nvSpPr>
          <p:cNvPr id="10" name="Espace réservé du contenu 2"/>
          <p:cNvSpPr txBox="1">
            <a:spLocks/>
          </p:cNvSpPr>
          <p:nvPr/>
        </p:nvSpPr>
        <p:spPr bwMode="auto">
          <a:xfrm>
            <a:off x="3924300" y="1554163"/>
            <a:ext cx="4968875" cy="4538662"/>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70000"/>
              <a:buFont typeface="Wingdings 2" pitchFamily="18" charset="2"/>
              <a:buNone/>
            </a:pPr>
            <a:r>
              <a:rPr lang="fr-FR" sz="2400">
                <a:solidFill>
                  <a:schemeClr val="tx2"/>
                </a:solidFill>
                <a:latin typeface="Franklin Gothic Book" pitchFamily="34" charset="0"/>
              </a:rPr>
              <a:t>Le discours du Cardinal Kasper sera diffusé, traduit et imprimé. Il propose une réflexion en six étapes : </a:t>
            </a:r>
          </a:p>
          <a:p>
            <a:pPr marL="800100" lvl="1" indent="-342900">
              <a:lnSpc>
                <a:spcPct val="90000"/>
              </a:lnSpc>
              <a:spcBef>
                <a:spcPct val="20000"/>
              </a:spcBef>
              <a:buClr>
                <a:schemeClr val="tx1"/>
              </a:buClr>
              <a:buSzPct val="100000"/>
              <a:buFont typeface="Wingdings 2" pitchFamily="18" charset="2"/>
              <a:buChar char=""/>
            </a:pPr>
            <a:r>
              <a:rPr lang="fr-FR" sz="1900">
                <a:solidFill>
                  <a:schemeClr val="tx2"/>
                </a:solidFill>
                <a:latin typeface="Franklin Gothic Book" pitchFamily="34" charset="0"/>
              </a:rPr>
              <a:t>Découvrir d’une nouvelle façon l’Evangile de la famille</a:t>
            </a:r>
          </a:p>
          <a:p>
            <a:pPr marL="800100" lvl="1" indent="-342900">
              <a:lnSpc>
                <a:spcPct val="90000"/>
              </a:lnSpc>
              <a:spcBef>
                <a:spcPct val="20000"/>
              </a:spcBef>
              <a:buClr>
                <a:schemeClr val="tx1"/>
              </a:buClr>
              <a:buSzPct val="100000"/>
              <a:buFont typeface="Wingdings 2" pitchFamily="18" charset="2"/>
              <a:buChar char=""/>
            </a:pPr>
            <a:r>
              <a:rPr lang="fr-FR" sz="1900">
                <a:solidFill>
                  <a:schemeClr val="tx2"/>
                </a:solidFill>
                <a:latin typeface="Franklin Gothic Book" pitchFamily="34" charset="0"/>
              </a:rPr>
              <a:t>La famille dans l’ordre de la création. </a:t>
            </a:r>
          </a:p>
          <a:p>
            <a:pPr marL="800100" lvl="1" indent="-342900">
              <a:lnSpc>
                <a:spcPct val="90000"/>
              </a:lnSpc>
              <a:spcBef>
                <a:spcPct val="20000"/>
              </a:spcBef>
              <a:buClr>
                <a:schemeClr val="tx1"/>
              </a:buClr>
              <a:buSzPct val="100000"/>
              <a:buFont typeface="Wingdings 2" pitchFamily="18" charset="2"/>
              <a:buChar char=""/>
            </a:pPr>
            <a:r>
              <a:rPr lang="fr-FR" sz="1900">
                <a:solidFill>
                  <a:schemeClr val="tx2"/>
                </a:solidFill>
                <a:latin typeface="Franklin Gothic Book" pitchFamily="34" charset="0"/>
              </a:rPr>
              <a:t>Structures du péché dans la vie de famille.</a:t>
            </a:r>
          </a:p>
          <a:p>
            <a:pPr marL="800100" lvl="1" indent="-342900">
              <a:lnSpc>
                <a:spcPct val="90000"/>
              </a:lnSpc>
              <a:spcBef>
                <a:spcPct val="20000"/>
              </a:spcBef>
              <a:buClr>
                <a:schemeClr val="tx1"/>
              </a:buClr>
              <a:buSzPct val="100000"/>
              <a:buFont typeface="Wingdings 2" pitchFamily="18" charset="2"/>
              <a:buChar char=""/>
            </a:pPr>
            <a:r>
              <a:rPr lang="fr-FR" sz="1900">
                <a:solidFill>
                  <a:schemeClr val="tx2"/>
                </a:solidFill>
                <a:latin typeface="Franklin Gothic Book" pitchFamily="34" charset="0"/>
              </a:rPr>
              <a:t>La famille dans l’ordre chrétien de la rédemption. </a:t>
            </a:r>
          </a:p>
          <a:p>
            <a:pPr marL="800100" lvl="1" indent="-342900">
              <a:lnSpc>
                <a:spcPct val="90000"/>
              </a:lnSpc>
              <a:spcBef>
                <a:spcPct val="20000"/>
              </a:spcBef>
              <a:buClr>
                <a:schemeClr val="tx1"/>
              </a:buClr>
              <a:buSzPct val="100000"/>
              <a:buFont typeface="Wingdings 2" pitchFamily="18" charset="2"/>
              <a:buChar char=""/>
            </a:pPr>
            <a:r>
              <a:rPr lang="fr-FR" sz="1900">
                <a:solidFill>
                  <a:schemeClr val="tx2"/>
                </a:solidFill>
                <a:latin typeface="Franklin Gothic Book" pitchFamily="34" charset="0"/>
              </a:rPr>
              <a:t>La famille comme église domestique</a:t>
            </a:r>
          </a:p>
          <a:p>
            <a:pPr marL="800100" lvl="1" indent="-342900">
              <a:lnSpc>
                <a:spcPct val="90000"/>
              </a:lnSpc>
              <a:spcBef>
                <a:spcPct val="20000"/>
              </a:spcBef>
              <a:buClr>
                <a:schemeClr val="tx1"/>
              </a:buClr>
              <a:buSzPct val="100000"/>
              <a:buFont typeface="Wingdings 2" pitchFamily="18" charset="2"/>
              <a:buChar char=""/>
            </a:pPr>
            <a:r>
              <a:rPr lang="fr-FR" sz="1900">
                <a:solidFill>
                  <a:schemeClr val="tx2"/>
                </a:solidFill>
                <a:latin typeface="Franklin Gothic Book" pitchFamily="34" charset="0"/>
              </a:rPr>
              <a:t>A propos du problème des divorcés-remariés. </a:t>
            </a:r>
          </a:p>
          <a:p>
            <a:pPr marL="342900" indent="-342900">
              <a:lnSpc>
                <a:spcPct val="90000"/>
              </a:lnSpc>
              <a:spcBef>
                <a:spcPct val="20000"/>
              </a:spcBef>
              <a:buClr>
                <a:schemeClr val="tx1"/>
              </a:buClr>
              <a:buSzPct val="100000"/>
              <a:buFont typeface="Wingdings 2" pitchFamily="18" charset="2"/>
              <a:buChar char=""/>
            </a:pPr>
            <a:endParaRPr lang="fr-FR" sz="2400">
              <a:solidFill>
                <a:schemeClr val="tx2"/>
              </a:solidFill>
              <a:latin typeface="Franklin Gothic Book" pitchFamily="34" charset="0"/>
            </a:endParaRPr>
          </a:p>
          <a:p>
            <a:pPr marL="342900" indent="-342900">
              <a:lnSpc>
                <a:spcPct val="90000"/>
              </a:lnSpc>
              <a:spcBef>
                <a:spcPct val="20000"/>
              </a:spcBef>
              <a:buClr>
                <a:schemeClr val="accent1"/>
              </a:buClr>
              <a:buSzPct val="70000"/>
              <a:buFont typeface="Wingdings 2" pitchFamily="18" charset="2"/>
              <a:buNone/>
            </a:pPr>
            <a:endParaRPr lang="fr-FR" sz="2400" i="1">
              <a:solidFill>
                <a:schemeClr val="tx2"/>
              </a:solidFill>
              <a:latin typeface="Franklin Gothic Book" pitchFamily="34" charset="0"/>
            </a:endParaRPr>
          </a:p>
          <a:p>
            <a:pPr marL="342900" indent="-342900">
              <a:lnSpc>
                <a:spcPct val="90000"/>
              </a:lnSpc>
              <a:spcBef>
                <a:spcPct val="20000"/>
              </a:spcBef>
              <a:buClr>
                <a:schemeClr val="accent1"/>
              </a:buClr>
              <a:buSzPct val="70000"/>
              <a:buFont typeface="Wingdings 2" pitchFamily="18" charset="2"/>
              <a:buNone/>
            </a:pPr>
            <a:endParaRPr lang="fr-FR" sz="2400">
              <a:solidFill>
                <a:schemeClr val="tx2"/>
              </a:solidFill>
              <a:latin typeface="Franklin Gothic Book" pitchFamily="34" charset="0"/>
            </a:endParaRPr>
          </a:p>
          <a:p>
            <a:pPr marL="342900" indent="-342900">
              <a:lnSpc>
                <a:spcPct val="90000"/>
              </a:lnSpc>
              <a:spcBef>
                <a:spcPct val="20000"/>
              </a:spcBef>
              <a:buClr>
                <a:schemeClr val="accent1"/>
              </a:buClr>
              <a:buSzPct val="70000"/>
              <a:buFont typeface="Wingdings 2" pitchFamily="18" charset="2"/>
              <a:buNone/>
            </a:pPr>
            <a:endParaRPr lang="fr-FR" sz="2400">
              <a:solidFill>
                <a:schemeClr val="tx2"/>
              </a:solidFill>
              <a:latin typeface="Franklin Gothic Book" pitchFamily="34" charset="0"/>
            </a:endParaRPr>
          </a:p>
          <a:p>
            <a:pPr marL="342900" indent="-342900">
              <a:lnSpc>
                <a:spcPct val="90000"/>
              </a:lnSpc>
              <a:spcBef>
                <a:spcPct val="20000"/>
              </a:spcBef>
              <a:buClr>
                <a:schemeClr val="accent1"/>
              </a:buClr>
              <a:buSzPct val="70000"/>
              <a:buFont typeface="Wingdings 2" pitchFamily="18" charset="2"/>
              <a:buNone/>
            </a:pPr>
            <a:endParaRPr lang="fr-FR" sz="2400">
              <a:solidFill>
                <a:schemeClr val="tx2"/>
              </a:solidFill>
              <a:latin typeface="Franklin Gothic Book" pitchFamily="34" charset="0"/>
            </a:endParaRPr>
          </a:p>
        </p:txBody>
      </p:sp>
      <p:pic>
        <p:nvPicPr>
          <p:cNvPr id="26627" name="Image 11" descr="Cardinal Walter Kasper.jpg"/>
          <p:cNvPicPr>
            <a:picLocks noChangeAspect="1"/>
          </p:cNvPicPr>
          <p:nvPr/>
        </p:nvPicPr>
        <p:blipFill>
          <a:blip r:embed="rId2"/>
          <a:srcRect l="7607" r="16336"/>
          <a:stretch>
            <a:fillRect/>
          </a:stretch>
        </p:blipFill>
        <p:spPr bwMode="auto">
          <a:xfrm>
            <a:off x="241300" y="1916113"/>
            <a:ext cx="3538538" cy="4149725"/>
          </a:xfrm>
          <a:prstGeom prst="rect">
            <a:avLst/>
          </a:prstGeom>
          <a:noFill/>
          <a:ln w="9525">
            <a:noFill/>
            <a:miter lim="800000"/>
            <a:headEnd/>
            <a:tailEnd/>
          </a:ln>
        </p:spPr>
      </p:pic>
      <p:pic>
        <p:nvPicPr>
          <p:cNvPr id="4" name="Picture 2" descr="http://www.laprocure.com/cache/couvertures/9782204102582.jpg"/>
          <p:cNvPicPr>
            <a:picLocks noChangeAspect="1" noChangeArrowheads="1"/>
          </p:cNvPicPr>
          <p:nvPr/>
        </p:nvPicPr>
        <p:blipFill>
          <a:blip r:embed="rId3"/>
          <a:srcRect/>
          <a:stretch>
            <a:fillRect/>
          </a:stretch>
        </p:blipFill>
        <p:spPr bwMode="auto">
          <a:xfrm>
            <a:off x="219075" y="1196975"/>
            <a:ext cx="3582988" cy="56880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left)">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left)">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left)">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wipe(left)">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wipe(left)">
                                      <p:cBhvr>
                                        <p:cTn id="4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612" y="482600"/>
            <a:ext cx="8686801" cy="838200"/>
          </a:xfrm>
        </p:spPr>
        <p:txBody>
          <a:bodyPr/>
          <a:lstStyle/>
          <a:p>
            <a:pPr eaLnBrk="1" fontAlgn="auto" hangingPunct="1">
              <a:spcAft>
                <a:spcPts val="0"/>
              </a:spcAft>
              <a:defRPr/>
            </a:pPr>
            <a:r>
              <a:rPr lang="fr-FR" dirty="0" smtClean="0"/>
              <a:t>2. LA Préparation du synode </a:t>
            </a:r>
            <a:endParaRPr lang="fr-FR" dirty="0"/>
          </a:p>
        </p:txBody>
      </p:sp>
      <p:pic>
        <p:nvPicPr>
          <p:cNvPr id="27650" name="Picture 2" descr="Le cardinal allemand Walter Kasper (au centre) lors du Consistoire extraordinaire sur la famille,..."/>
          <p:cNvPicPr>
            <a:picLocks noChangeAspect="1" noChangeArrowheads="1"/>
          </p:cNvPicPr>
          <p:nvPr/>
        </p:nvPicPr>
        <p:blipFill>
          <a:blip r:embed="rId2"/>
          <a:srcRect/>
          <a:stretch>
            <a:fillRect/>
          </a:stretch>
        </p:blipFill>
        <p:spPr bwMode="auto">
          <a:xfrm>
            <a:off x="111125" y="-6858000"/>
            <a:ext cx="4524375" cy="3019425"/>
          </a:xfrm>
          <a:prstGeom prst="rect">
            <a:avLst/>
          </a:prstGeom>
          <a:noFill/>
          <a:ln w="9525">
            <a:noFill/>
            <a:miter lim="800000"/>
            <a:headEnd/>
            <a:tailEnd/>
          </a:ln>
        </p:spPr>
      </p:pic>
      <p:pic>
        <p:nvPicPr>
          <p:cNvPr id="27651" name="Picture 4" descr="Le cardinal allemand Walter Kasper (au centre) lors du Consistoire extraordinaire sur la famille,..."/>
          <p:cNvPicPr>
            <a:picLocks noChangeAspect="1" noChangeArrowheads="1"/>
          </p:cNvPicPr>
          <p:nvPr/>
        </p:nvPicPr>
        <p:blipFill>
          <a:blip r:embed="rId2"/>
          <a:srcRect/>
          <a:stretch>
            <a:fillRect/>
          </a:stretch>
        </p:blipFill>
        <p:spPr bwMode="auto">
          <a:xfrm>
            <a:off x="111125" y="-6858000"/>
            <a:ext cx="4524375" cy="3019425"/>
          </a:xfrm>
          <a:prstGeom prst="rect">
            <a:avLst/>
          </a:prstGeom>
          <a:noFill/>
          <a:ln w="9525">
            <a:noFill/>
            <a:miter lim="800000"/>
            <a:headEnd/>
            <a:tailEnd/>
          </a:ln>
        </p:spPr>
      </p:pic>
      <p:pic>
        <p:nvPicPr>
          <p:cNvPr id="27652" name="Picture 6" descr="Le cardinal allemand Walter Kasper (au centre) lors du Consistoire extraordinaire sur la famille,..."/>
          <p:cNvPicPr>
            <a:picLocks noChangeAspect="1" noChangeArrowheads="1"/>
          </p:cNvPicPr>
          <p:nvPr/>
        </p:nvPicPr>
        <p:blipFill>
          <a:blip r:embed="rId2"/>
          <a:srcRect/>
          <a:stretch>
            <a:fillRect/>
          </a:stretch>
        </p:blipFill>
        <p:spPr bwMode="auto">
          <a:xfrm>
            <a:off x="111125" y="-6858000"/>
            <a:ext cx="4524375" cy="3019425"/>
          </a:xfrm>
          <a:prstGeom prst="rect">
            <a:avLst/>
          </a:prstGeom>
          <a:noFill/>
          <a:ln w="9525">
            <a:noFill/>
            <a:miter lim="800000"/>
            <a:headEnd/>
            <a:tailEnd/>
          </a:ln>
        </p:spPr>
      </p:pic>
      <p:sp>
        <p:nvSpPr>
          <p:cNvPr id="10" name="Espace réservé du contenu 2"/>
          <p:cNvSpPr txBox="1">
            <a:spLocks/>
          </p:cNvSpPr>
          <p:nvPr/>
        </p:nvSpPr>
        <p:spPr bwMode="auto">
          <a:xfrm>
            <a:off x="3563938" y="1554163"/>
            <a:ext cx="5400675" cy="4538662"/>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70000"/>
            </a:pPr>
            <a:r>
              <a:rPr lang="fr-FR" sz="2200">
                <a:solidFill>
                  <a:schemeClr val="tx2"/>
                </a:solidFill>
                <a:latin typeface="Franklin Gothic Book" pitchFamily="34" charset="0"/>
              </a:rPr>
              <a:t>Le questionnaire et l’exposé du Cardinal Kasper contribuent à libérer la parole et les interventions se multiplient dans tous les sens, même si le débat tend à se focaliser sur deux aspects de la question des divorcés-remariés :  </a:t>
            </a:r>
          </a:p>
          <a:p>
            <a:pPr marL="342900" indent="-342900">
              <a:lnSpc>
                <a:spcPct val="90000"/>
              </a:lnSpc>
              <a:spcBef>
                <a:spcPct val="20000"/>
              </a:spcBef>
              <a:buClr>
                <a:schemeClr val="tx1"/>
              </a:buClr>
              <a:buSzPct val="100000"/>
              <a:buFont typeface="Wingdings 2" pitchFamily="18" charset="2"/>
              <a:buChar char=""/>
            </a:pPr>
            <a:r>
              <a:rPr lang="fr-FR" sz="2200">
                <a:solidFill>
                  <a:schemeClr val="tx2"/>
                </a:solidFill>
                <a:latin typeface="Franklin Gothic Book" pitchFamily="34" charset="0"/>
              </a:rPr>
              <a:t> La suggestion d’une possibilité de deuxième mariage après échec du premier </a:t>
            </a:r>
          </a:p>
          <a:p>
            <a:pPr marL="342900" indent="-342900">
              <a:lnSpc>
                <a:spcPct val="90000"/>
              </a:lnSpc>
              <a:spcBef>
                <a:spcPct val="20000"/>
              </a:spcBef>
              <a:buClr>
                <a:schemeClr val="tx1"/>
              </a:buClr>
              <a:buSzPct val="100000"/>
              <a:buFont typeface="Wingdings 2" pitchFamily="18" charset="2"/>
              <a:buChar char=""/>
            </a:pPr>
            <a:r>
              <a:rPr lang="fr-FR" sz="2200">
                <a:solidFill>
                  <a:schemeClr val="tx2"/>
                </a:solidFill>
                <a:latin typeface="Franklin Gothic Book" pitchFamily="34" charset="0"/>
              </a:rPr>
              <a:t> La demande de prévoir un accès aux sacrements pour les divorcés-remariés</a:t>
            </a:r>
          </a:p>
          <a:p>
            <a:pPr marL="342900" indent="-342900">
              <a:lnSpc>
                <a:spcPct val="90000"/>
              </a:lnSpc>
              <a:spcBef>
                <a:spcPct val="20000"/>
              </a:spcBef>
              <a:buClr>
                <a:schemeClr val="accent1"/>
              </a:buClr>
              <a:buSzPct val="70000"/>
              <a:buFont typeface="Wingdings 2" pitchFamily="18" charset="2"/>
              <a:buNone/>
            </a:pPr>
            <a:r>
              <a:rPr lang="fr-FR">
                <a:solidFill>
                  <a:schemeClr val="tx2"/>
                </a:solidFill>
              </a:rPr>
              <a:t>     ( particulièrement l’eucharistie)</a:t>
            </a:r>
            <a:endParaRPr lang="fr-FR" sz="2200" i="1">
              <a:solidFill>
                <a:schemeClr val="tx2"/>
              </a:solidFill>
              <a:latin typeface="Franklin Gothic Book" pitchFamily="34" charset="0"/>
            </a:endParaRPr>
          </a:p>
          <a:p>
            <a:pPr marL="342900" indent="-342900">
              <a:lnSpc>
                <a:spcPct val="90000"/>
              </a:lnSpc>
              <a:spcBef>
                <a:spcPct val="20000"/>
              </a:spcBef>
              <a:buClr>
                <a:schemeClr val="accent1"/>
              </a:buClr>
              <a:buSzPct val="70000"/>
              <a:buFont typeface="Wingdings 2" pitchFamily="18" charset="2"/>
              <a:buNone/>
            </a:pPr>
            <a:endParaRPr lang="fr-FR" sz="2200">
              <a:solidFill>
                <a:schemeClr val="tx2"/>
              </a:solidFill>
              <a:latin typeface="Franklin Gothic Book" pitchFamily="34" charset="0"/>
            </a:endParaRPr>
          </a:p>
          <a:p>
            <a:pPr marL="342900" indent="-342900">
              <a:lnSpc>
                <a:spcPct val="90000"/>
              </a:lnSpc>
              <a:spcBef>
                <a:spcPct val="20000"/>
              </a:spcBef>
              <a:buClr>
                <a:schemeClr val="accent1"/>
              </a:buClr>
              <a:buSzPct val="70000"/>
              <a:buFont typeface="Wingdings 2" pitchFamily="18" charset="2"/>
              <a:buNone/>
            </a:pPr>
            <a:endParaRPr lang="fr-FR" sz="2200">
              <a:solidFill>
                <a:schemeClr val="tx2"/>
              </a:solidFill>
              <a:latin typeface="Franklin Gothic Book" pitchFamily="34" charset="0"/>
            </a:endParaRPr>
          </a:p>
          <a:p>
            <a:pPr marL="342900" indent="-342900">
              <a:lnSpc>
                <a:spcPct val="90000"/>
              </a:lnSpc>
              <a:spcBef>
                <a:spcPct val="20000"/>
              </a:spcBef>
              <a:buClr>
                <a:schemeClr val="accent1"/>
              </a:buClr>
              <a:buSzPct val="70000"/>
              <a:buFont typeface="Wingdings 2" pitchFamily="18" charset="2"/>
              <a:buNone/>
            </a:pPr>
            <a:endParaRPr lang="fr-FR" sz="2200">
              <a:solidFill>
                <a:schemeClr val="tx2"/>
              </a:solidFill>
              <a:latin typeface="Franklin Gothic Book" pitchFamily="34" charset="0"/>
            </a:endParaRPr>
          </a:p>
        </p:txBody>
      </p:sp>
      <p:pic>
        <p:nvPicPr>
          <p:cNvPr id="7" name="Picture 2" descr="http://www.acas.org.uk/media/image/8/j/Consultation-speech-bubbles_1_1.jpg"/>
          <p:cNvPicPr>
            <a:picLocks noChangeAspect="1" noChangeArrowheads="1"/>
          </p:cNvPicPr>
          <p:nvPr/>
        </p:nvPicPr>
        <p:blipFill>
          <a:blip r:embed="rId3"/>
          <a:srcRect/>
          <a:stretch>
            <a:fillRect/>
          </a:stretch>
        </p:blipFill>
        <p:spPr bwMode="auto">
          <a:xfrm rot="19691522" flipH="1">
            <a:off x="-1114425" y="2251075"/>
            <a:ext cx="4519613" cy="2711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left)">
                                      <p:cBhvr>
                                        <p:cTn id="15" dur="500"/>
                                        <p:tgtEl>
                                          <p:spTgt spid="10">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wipe(left)">
                                      <p:cBhvr>
                                        <p:cTn id="19" dur="500"/>
                                        <p:tgtEl>
                                          <p:spTgt spid="10">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wipe(left)">
                                      <p:cBhvr>
                                        <p:cTn id="2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2. LA Préparation du synode </a:t>
            </a:r>
            <a:endParaRPr lang="fr-FR" dirty="0"/>
          </a:p>
        </p:txBody>
      </p:sp>
      <p:pic>
        <p:nvPicPr>
          <p:cNvPr id="28674" name="Picture 2" descr="Le cardinal allemand Walter Kasper (au centre) lors du Consistoire extraordinaire sur la famille,..."/>
          <p:cNvPicPr>
            <a:picLocks noChangeAspect="1" noChangeArrowheads="1"/>
          </p:cNvPicPr>
          <p:nvPr/>
        </p:nvPicPr>
        <p:blipFill>
          <a:blip r:embed="rId2"/>
          <a:srcRect/>
          <a:stretch>
            <a:fillRect/>
          </a:stretch>
        </p:blipFill>
        <p:spPr bwMode="auto">
          <a:xfrm>
            <a:off x="111125" y="-6858000"/>
            <a:ext cx="4524375" cy="3019425"/>
          </a:xfrm>
          <a:prstGeom prst="rect">
            <a:avLst/>
          </a:prstGeom>
          <a:noFill/>
          <a:ln w="9525">
            <a:noFill/>
            <a:miter lim="800000"/>
            <a:headEnd/>
            <a:tailEnd/>
          </a:ln>
        </p:spPr>
      </p:pic>
      <p:pic>
        <p:nvPicPr>
          <p:cNvPr id="28675" name="Picture 4" descr="Le cardinal allemand Walter Kasper (au centre) lors du Consistoire extraordinaire sur la famille,..."/>
          <p:cNvPicPr>
            <a:picLocks noChangeAspect="1" noChangeArrowheads="1"/>
          </p:cNvPicPr>
          <p:nvPr/>
        </p:nvPicPr>
        <p:blipFill>
          <a:blip r:embed="rId2"/>
          <a:srcRect/>
          <a:stretch>
            <a:fillRect/>
          </a:stretch>
        </p:blipFill>
        <p:spPr bwMode="auto">
          <a:xfrm>
            <a:off x="111125" y="-6858000"/>
            <a:ext cx="4524375" cy="3019425"/>
          </a:xfrm>
          <a:prstGeom prst="rect">
            <a:avLst/>
          </a:prstGeom>
          <a:noFill/>
          <a:ln w="9525">
            <a:noFill/>
            <a:miter lim="800000"/>
            <a:headEnd/>
            <a:tailEnd/>
          </a:ln>
        </p:spPr>
      </p:pic>
      <p:pic>
        <p:nvPicPr>
          <p:cNvPr id="28676" name="Picture 6" descr="Le cardinal allemand Walter Kasper (au centre) lors du Consistoire extraordinaire sur la famille,..."/>
          <p:cNvPicPr>
            <a:picLocks noChangeAspect="1" noChangeArrowheads="1"/>
          </p:cNvPicPr>
          <p:nvPr/>
        </p:nvPicPr>
        <p:blipFill>
          <a:blip r:embed="rId2"/>
          <a:srcRect/>
          <a:stretch>
            <a:fillRect/>
          </a:stretch>
        </p:blipFill>
        <p:spPr bwMode="auto">
          <a:xfrm>
            <a:off x="111125" y="-6858000"/>
            <a:ext cx="4524375" cy="3019425"/>
          </a:xfrm>
          <a:prstGeom prst="rect">
            <a:avLst/>
          </a:prstGeom>
          <a:noFill/>
          <a:ln w="9525">
            <a:noFill/>
            <a:miter lim="800000"/>
            <a:headEnd/>
            <a:tailEnd/>
          </a:ln>
        </p:spPr>
      </p:pic>
      <p:sp>
        <p:nvSpPr>
          <p:cNvPr id="10" name="Espace réservé du contenu 2"/>
          <p:cNvSpPr txBox="1">
            <a:spLocks/>
          </p:cNvSpPr>
          <p:nvPr/>
        </p:nvSpPr>
        <p:spPr bwMode="auto">
          <a:xfrm>
            <a:off x="3563938" y="1268413"/>
            <a:ext cx="5400675" cy="5400675"/>
          </a:xfrm>
          <a:prstGeom prst="rect">
            <a:avLst/>
          </a:prstGeom>
          <a:solidFill>
            <a:srgbClr val="FFFF99">
              <a:alpha val="32156"/>
            </a:srgbClr>
          </a:solidFill>
          <a:ln w="9525">
            <a:noFill/>
            <a:miter lim="800000"/>
            <a:headEnd/>
            <a:tailEnd/>
          </a:ln>
        </p:spPr>
        <p:txBody>
          <a:bodyPr/>
          <a:lstStyle/>
          <a:p>
            <a:pPr marL="342900" indent="-342900">
              <a:lnSpc>
                <a:spcPct val="80000"/>
              </a:lnSpc>
              <a:spcBef>
                <a:spcPct val="20000"/>
              </a:spcBef>
              <a:buClr>
                <a:schemeClr val="accent1"/>
              </a:buClr>
              <a:buSzPct val="70000"/>
            </a:pPr>
            <a:r>
              <a:rPr lang="fr-FR" sz="2000">
                <a:solidFill>
                  <a:schemeClr val="tx2"/>
                </a:solidFill>
                <a:latin typeface="Franklin Gothic Book" pitchFamily="34" charset="0"/>
              </a:rPr>
              <a:t>Le débat se développe surtout dans la presse catholique à travers des entretiens accordés à des personnalités, des articles de théologiens ou de canonistes, et de courriers des lecteurs fournis. </a:t>
            </a:r>
          </a:p>
          <a:p>
            <a:pPr marL="342900" indent="-342900">
              <a:lnSpc>
                <a:spcPct val="80000"/>
              </a:lnSpc>
              <a:spcBef>
                <a:spcPct val="20000"/>
              </a:spcBef>
              <a:buClr>
                <a:schemeClr val="accent1"/>
              </a:buClr>
              <a:buSzPct val="70000"/>
            </a:pPr>
            <a:endParaRPr lang="fr-FR" sz="2000">
              <a:solidFill>
                <a:schemeClr val="tx2"/>
              </a:solidFill>
              <a:latin typeface="Franklin Gothic Book" pitchFamily="34" charset="0"/>
            </a:endParaRPr>
          </a:p>
          <a:p>
            <a:pPr marL="342900" indent="-342900">
              <a:lnSpc>
                <a:spcPct val="80000"/>
              </a:lnSpc>
              <a:spcBef>
                <a:spcPct val="20000"/>
              </a:spcBef>
              <a:buClr>
                <a:schemeClr val="accent1"/>
              </a:buClr>
              <a:buSzPct val="70000"/>
            </a:pPr>
            <a:r>
              <a:rPr lang="fr-FR" sz="2000">
                <a:solidFill>
                  <a:schemeClr val="tx2"/>
                </a:solidFill>
                <a:latin typeface="Franklin Gothic Book" pitchFamily="34" charset="0"/>
              </a:rPr>
              <a:t>Parmi les interventions qui vont avoir le plus de retentissement en France, on peut relever les avis de : </a:t>
            </a:r>
          </a:p>
          <a:p>
            <a:pPr marL="342900" indent="-342900">
              <a:lnSpc>
                <a:spcPct val="80000"/>
              </a:lnSpc>
              <a:spcBef>
                <a:spcPct val="20000"/>
              </a:spcBef>
              <a:buClr>
                <a:schemeClr val="accent1"/>
              </a:buClr>
              <a:buSzPct val="70000"/>
            </a:pPr>
            <a:r>
              <a:rPr lang="fr-FR" sz="2000">
                <a:solidFill>
                  <a:schemeClr val="tx2"/>
                </a:solidFill>
                <a:latin typeface="Franklin Gothic Book" pitchFamily="34" charset="0"/>
                <a:hlinkClick r:id="rId3" action="ppaction://hlinkfile"/>
              </a:rPr>
              <a:t>Philippe Bacq </a:t>
            </a:r>
            <a:r>
              <a:rPr lang="fr-FR" sz="2000">
                <a:solidFill>
                  <a:schemeClr val="tx2"/>
                </a:solidFill>
                <a:latin typeface="Franklin Gothic Book" pitchFamily="34" charset="0"/>
              </a:rPr>
              <a:t>(</a:t>
            </a:r>
            <a:r>
              <a:rPr lang="fr-FR" sz="2000" i="1">
                <a:solidFill>
                  <a:schemeClr val="tx2"/>
                </a:solidFill>
                <a:latin typeface="Franklin Gothic Book" pitchFamily="34" charset="0"/>
              </a:rPr>
              <a:t>Etudes</a:t>
            </a:r>
            <a:r>
              <a:rPr lang="fr-FR" sz="2000">
                <a:solidFill>
                  <a:schemeClr val="tx2"/>
                </a:solidFill>
                <a:latin typeface="Franklin Gothic Book" pitchFamily="34" charset="0"/>
              </a:rPr>
              <a:t>) sur l’aspect exégétique,  </a:t>
            </a:r>
          </a:p>
          <a:p>
            <a:pPr marL="342900" indent="-342900">
              <a:lnSpc>
                <a:spcPct val="80000"/>
              </a:lnSpc>
              <a:spcBef>
                <a:spcPct val="20000"/>
              </a:spcBef>
              <a:buClr>
                <a:schemeClr val="accent1"/>
              </a:buClr>
              <a:buSzPct val="70000"/>
            </a:pPr>
            <a:r>
              <a:rPr lang="fr-FR" sz="2000">
                <a:solidFill>
                  <a:schemeClr val="tx2"/>
                </a:solidFill>
                <a:latin typeface="Franklin Gothic Book" pitchFamily="34" charset="0"/>
                <a:hlinkClick r:id="rId4" action="ppaction://hlinkfile"/>
              </a:rPr>
              <a:t>Mgr Jean-Paul Vesco</a:t>
            </a:r>
            <a:r>
              <a:rPr lang="fr-FR" sz="2000">
                <a:solidFill>
                  <a:schemeClr val="tx2"/>
                </a:solidFill>
                <a:latin typeface="Franklin Gothic Book" pitchFamily="34" charset="0"/>
              </a:rPr>
              <a:t>, évêque d’Oran (</a:t>
            </a:r>
            <a:r>
              <a:rPr lang="fr-FR" sz="2000" i="1">
                <a:solidFill>
                  <a:schemeClr val="tx2"/>
                </a:solidFill>
                <a:latin typeface="Franklin Gothic Book" pitchFamily="34" charset="0"/>
              </a:rPr>
              <a:t>La Vie</a:t>
            </a:r>
            <a:r>
              <a:rPr lang="fr-FR" sz="2000">
                <a:solidFill>
                  <a:schemeClr val="tx2"/>
                </a:solidFill>
                <a:latin typeface="Franklin Gothic Book" pitchFamily="34" charset="0"/>
              </a:rPr>
              <a:t>) sur l’aspect canonique, </a:t>
            </a:r>
          </a:p>
          <a:p>
            <a:pPr marL="342900" indent="-342900">
              <a:lnSpc>
                <a:spcPct val="80000"/>
              </a:lnSpc>
              <a:spcBef>
                <a:spcPct val="20000"/>
              </a:spcBef>
              <a:buClr>
                <a:schemeClr val="accent1"/>
              </a:buClr>
              <a:buSzPct val="70000"/>
            </a:pPr>
            <a:r>
              <a:rPr lang="fr-FR" sz="2000">
                <a:solidFill>
                  <a:schemeClr val="tx2"/>
                </a:solidFill>
                <a:latin typeface="Franklin Gothic Book" pitchFamily="34" charset="0"/>
                <a:hlinkClick r:id="rId5" action="ppaction://hlinkfile"/>
              </a:rPr>
              <a:t>Mgr Johan Bonny</a:t>
            </a:r>
            <a:r>
              <a:rPr lang="fr-FR" sz="2000">
                <a:solidFill>
                  <a:schemeClr val="tx2"/>
                </a:solidFill>
                <a:latin typeface="Franklin Gothic Book" pitchFamily="34" charset="0"/>
              </a:rPr>
              <a:t>, évêque d’Anvers (via Internet) sur l’aspect pastoral, </a:t>
            </a:r>
          </a:p>
          <a:p>
            <a:pPr marL="342900" indent="-342900">
              <a:lnSpc>
                <a:spcPct val="80000"/>
              </a:lnSpc>
              <a:spcBef>
                <a:spcPct val="20000"/>
              </a:spcBef>
              <a:buClr>
                <a:schemeClr val="accent1"/>
              </a:buClr>
              <a:buSzPct val="70000"/>
            </a:pPr>
            <a:r>
              <a:rPr lang="fr-FR" sz="2000">
                <a:solidFill>
                  <a:schemeClr val="tx2"/>
                </a:solidFill>
                <a:latin typeface="Franklin Gothic Book" pitchFamily="34" charset="0"/>
              </a:rPr>
              <a:t>Le cardinal  Gerhard Müller (livre collectif)…  </a:t>
            </a:r>
          </a:p>
          <a:p>
            <a:pPr marL="342900" indent="-342900">
              <a:lnSpc>
                <a:spcPct val="80000"/>
              </a:lnSpc>
              <a:spcBef>
                <a:spcPct val="20000"/>
              </a:spcBef>
              <a:buClr>
                <a:schemeClr val="accent1"/>
              </a:buClr>
              <a:buSzPct val="70000"/>
            </a:pPr>
            <a:r>
              <a:rPr lang="fr-FR" sz="2000">
                <a:solidFill>
                  <a:schemeClr val="tx2"/>
                </a:solidFill>
                <a:latin typeface="Franklin Gothic Book" pitchFamily="34" charset="0"/>
              </a:rPr>
              <a:t>  </a:t>
            </a:r>
          </a:p>
          <a:p>
            <a:pPr marL="342900" indent="-342900">
              <a:lnSpc>
                <a:spcPct val="80000"/>
              </a:lnSpc>
              <a:spcBef>
                <a:spcPct val="20000"/>
              </a:spcBef>
              <a:buClr>
                <a:schemeClr val="accent1"/>
              </a:buClr>
              <a:buSzPct val="70000"/>
            </a:pPr>
            <a:r>
              <a:rPr lang="fr-FR" sz="2000">
                <a:solidFill>
                  <a:schemeClr val="tx2"/>
                </a:solidFill>
                <a:latin typeface="Franklin Gothic Book" pitchFamily="34" charset="0"/>
              </a:rPr>
              <a:t>Une crainte se dessine : la qualité du dialogue se maintiendra-t-elle ? </a:t>
            </a:r>
          </a:p>
          <a:p>
            <a:pPr marL="342900" indent="-342900">
              <a:lnSpc>
                <a:spcPct val="80000"/>
              </a:lnSpc>
              <a:spcBef>
                <a:spcPct val="20000"/>
              </a:spcBef>
              <a:buClr>
                <a:schemeClr val="accent1"/>
              </a:buClr>
              <a:buSzPct val="70000"/>
            </a:pPr>
            <a:endParaRPr lang="fr-FR" sz="2000" i="1">
              <a:solidFill>
                <a:schemeClr val="tx2"/>
              </a:solidFill>
              <a:latin typeface="Franklin Gothic Book" pitchFamily="34" charset="0"/>
            </a:endParaRPr>
          </a:p>
          <a:p>
            <a:pPr marL="342900" indent="-342900">
              <a:lnSpc>
                <a:spcPct val="80000"/>
              </a:lnSpc>
              <a:spcBef>
                <a:spcPct val="20000"/>
              </a:spcBef>
              <a:buClr>
                <a:schemeClr val="accent1"/>
              </a:buClr>
              <a:buSzPct val="70000"/>
              <a:buFont typeface="Wingdings 2" pitchFamily="18" charset="2"/>
              <a:buNone/>
            </a:pPr>
            <a:endParaRPr lang="fr-FR" sz="2000">
              <a:solidFill>
                <a:schemeClr val="tx2"/>
              </a:solidFill>
              <a:latin typeface="Franklin Gothic Book" pitchFamily="34" charset="0"/>
            </a:endParaRPr>
          </a:p>
          <a:p>
            <a:pPr marL="342900" indent="-342900">
              <a:lnSpc>
                <a:spcPct val="80000"/>
              </a:lnSpc>
              <a:spcBef>
                <a:spcPct val="20000"/>
              </a:spcBef>
              <a:buClr>
                <a:schemeClr val="accent1"/>
              </a:buClr>
              <a:buSzPct val="70000"/>
              <a:buFont typeface="Wingdings 2" pitchFamily="18" charset="2"/>
              <a:buNone/>
            </a:pPr>
            <a:endParaRPr lang="fr-FR" sz="2000">
              <a:solidFill>
                <a:schemeClr val="tx2"/>
              </a:solidFill>
              <a:latin typeface="Franklin Gothic Book" pitchFamily="34" charset="0"/>
            </a:endParaRPr>
          </a:p>
          <a:p>
            <a:pPr marL="342900" indent="-342900">
              <a:lnSpc>
                <a:spcPct val="80000"/>
              </a:lnSpc>
              <a:spcBef>
                <a:spcPct val="20000"/>
              </a:spcBef>
              <a:buClr>
                <a:schemeClr val="accent1"/>
              </a:buClr>
              <a:buSzPct val="70000"/>
              <a:buFont typeface="Wingdings 2" pitchFamily="18" charset="2"/>
              <a:buNone/>
            </a:pPr>
            <a:endParaRPr lang="fr-FR" sz="2000">
              <a:solidFill>
                <a:schemeClr val="tx2"/>
              </a:solidFill>
              <a:latin typeface="Franklin Gothic Book" pitchFamily="34" charset="0"/>
            </a:endParaRPr>
          </a:p>
        </p:txBody>
      </p:sp>
      <p:pic>
        <p:nvPicPr>
          <p:cNvPr id="36866" name="Picture 2" descr="http://www.medias-catholiques.fr/decouvrez-les-medias-catholiques/decouvrez-la-presse-nationale/presse-actu.gif/image_preview"/>
          <p:cNvPicPr>
            <a:picLocks noChangeAspect="1" noChangeArrowheads="1"/>
          </p:cNvPicPr>
          <p:nvPr/>
        </p:nvPicPr>
        <p:blipFill>
          <a:blip r:embed="rId6"/>
          <a:srcRect/>
          <a:stretch>
            <a:fillRect/>
          </a:stretch>
        </p:blipFill>
        <p:spPr bwMode="auto">
          <a:xfrm rot="-384103">
            <a:off x="531813" y="2052638"/>
            <a:ext cx="2895600" cy="3001962"/>
          </a:xfrm>
          <a:prstGeom prst="rect">
            <a:avLst/>
          </a:prstGeom>
          <a:noFill/>
          <a:ln w="9525">
            <a:noFill/>
            <a:miter lim="800000"/>
            <a:headEnd/>
            <a:tailEnd/>
          </a:ln>
        </p:spPr>
      </p:pic>
      <p:pic>
        <p:nvPicPr>
          <p:cNvPr id="9" name="Image 8" descr="Philippe Bacq.jpg"/>
          <p:cNvPicPr>
            <a:picLocks noChangeAspect="1"/>
          </p:cNvPicPr>
          <p:nvPr/>
        </p:nvPicPr>
        <p:blipFill>
          <a:blip r:embed="rId7" cstate="print"/>
          <a:srcRect l="27600" t="18500" r="24800" b="39500"/>
          <a:stretch>
            <a:fillRect/>
          </a:stretch>
        </p:blipFill>
        <p:spPr>
          <a:xfrm>
            <a:off x="-36512" y="1268760"/>
            <a:ext cx="1836204" cy="21602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 10" descr="Mgr Jean-Paul Vesco.jpg"/>
          <p:cNvPicPr>
            <a:picLocks noChangeAspect="1"/>
          </p:cNvPicPr>
          <p:nvPr/>
        </p:nvPicPr>
        <p:blipFill>
          <a:blip r:embed="rId8" cstate="print"/>
          <a:stretch>
            <a:fillRect/>
          </a:stretch>
        </p:blipFill>
        <p:spPr>
          <a:xfrm>
            <a:off x="1043608" y="2492896"/>
            <a:ext cx="2016224" cy="21213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 11" descr="Mgr Johan Bonny.png"/>
          <p:cNvPicPr>
            <a:picLocks noChangeAspect="1"/>
          </p:cNvPicPr>
          <p:nvPr/>
        </p:nvPicPr>
        <p:blipFill>
          <a:blip r:embed="rId9" cstate="print"/>
          <a:srcRect l="19185" t="4123" r="26435" b="25969"/>
          <a:stretch>
            <a:fillRect/>
          </a:stretch>
        </p:blipFill>
        <p:spPr>
          <a:xfrm>
            <a:off x="611560" y="4221088"/>
            <a:ext cx="2160240"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 12" descr="Couv Gerhard Muller Le pouvoir de la grace.jpg"/>
          <p:cNvPicPr>
            <a:picLocks noChangeAspect="1"/>
          </p:cNvPicPr>
          <p:nvPr/>
        </p:nvPicPr>
        <p:blipFill>
          <a:blip r:embed="rId10"/>
          <a:srcRect/>
          <a:stretch>
            <a:fillRect/>
          </a:stretch>
        </p:blipFill>
        <p:spPr bwMode="auto">
          <a:xfrm>
            <a:off x="0" y="1268413"/>
            <a:ext cx="3497263" cy="5394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left)">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nodeType="clickEffect">
                                  <p:stCondLst>
                                    <p:cond delay="0"/>
                                  </p:stCondLst>
                                  <p:childTnLst>
                                    <p:animEffect transition="out" filter="circle(in)">
                                      <p:cBhvr>
                                        <p:cTn id="16" dur="2000"/>
                                        <p:tgtEl>
                                          <p:spTgt spid="36866"/>
                                        </p:tgtEl>
                                      </p:cBhvr>
                                    </p:animEffect>
                                    <p:set>
                                      <p:cBhvr>
                                        <p:cTn id="17" dur="1" fill="hold">
                                          <p:stCondLst>
                                            <p:cond delay="1999"/>
                                          </p:stCondLst>
                                        </p:cTn>
                                        <p:tgtEl>
                                          <p:spTgt spid="36866"/>
                                        </p:tgtEl>
                                        <p:attrNameLst>
                                          <p:attrName>style.visibility</p:attrName>
                                        </p:attrNameLst>
                                      </p:cBhvr>
                                      <p:to>
                                        <p:strVal val="hidden"/>
                                      </p:to>
                                    </p:se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wipe(left)">
                                      <p:cBhvr>
                                        <p:cTn id="25" dur="500"/>
                                        <p:tgtEl>
                                          <p:spTgt spid="10">
                                            <p:txEl>
                                              <p:pRg st="3" end="3"/>
                                            </p:txEl>
                                          </p:spTgt>
                                        </p:tgtEl>
                                      </p:cBhvr>
                                    </p:animEffect>
                                  </p:childTnLst>
                                </p:cTn>
                              </p:par>
                            </p:childTnLst>
                          </p:cTn>
                        </p:par>
                        <p:par>
                          <p:cTn id="26" fill="hold">
                            <p:stCondLst>
                              <p:cond delay="3000"/>
                            </p:stCondLst>
                            <p:childTnLst>
                              <p:par>
                                <p:cTn id="27" presetID="3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wipe(left)">
                                      <p:cBhvr>
                                        <p:cTn id="39" dur="500"/>
                                        <p:tgtEl>
                                          <p:spTgt spid="10">
                                            <p:txEl>
                                              <p:pRg st="4" end="4"/>
                                            </p:txEl>
                                          </p:spTgt>
                                        </p:tgtEl>
                                      </p:cBhvr>
                                    </p:animEffect>
                                  </p:childTnLst>
                                </p:cTn>
                              </p:par>
                            </p:childTnLst>
                          </p:cTn>
                        </p:par>
                        <p:par>
                          <p:cTn id="40" fill="hold">
                            <p:stCondLst>
                              <p:cond delay="500"/>
                            </p:stCondLst>
                            <p:childTnLst>
                              <p:par>
                                <p:cTn id="41" presetID="3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800" decel="100000"/>
                                        <p:tgtEl>
                                          <p:spTgt spid="11"/>
                                        </p:tgtEl>
                                      </p:cBhvr>
                                    </p:animEffect>
                                    <p:anim calcmode="lin" valueType="num">
                                      <p:cBhvr>
                                        <p:cTn id="44" dur="800" decel="100000" fill="hold"/>
                                        <p:tgtEl>
                                          <p:spTgt spid="11"/>
                                        </p:tgtEl>
                                        <p:attrNameLst>
                                          <p:attrName>style.rotation</p:attrName>
                                        </p:attrNameLst>
                                      </p:cBhvr>
                                      <p:tavLst>
                                        <p:tav tm="0">
                                          <p:val>
                                            <p:fltVal val="-90"/>
                                          </p:val>
                                        </p:tav>
                                        <p:tav tm="100000">
                                          <p:val>
                                            <p:fltVal val="0"/>
                                          </p:val>
                                        </p:tav>
                                      </p:tavLst>
                                    </p:anim>
                                    <p:anim calcmode="lin" valueType="num">
                                      <p:cBhvr>
                                        <p:cTn id="45" dur="800" decel="100000" fill="hold"/>
                                        <p:tgtEl>
                                          <p:spTgt spid="11"/>
                                        </p:tgtEl>
                                        <p:attrNameLst>
                                          <p:attrName>ppt_x</p:attrName>
                                        </p:attrNameLst>
                                      </p:cBhvr>
                                      <p:tavLst>
                                        <p:tav tm="0">
                                          <p:val>
                                            <p:strVal val="#ppt_x+0.4"/>
                                          </p:val>
                                        </p:tav>
                                        <p:tav tm="100000">
                                          <p:val>
                                            <p:strVal val="#ppt_x-0.05"/>
                                          </p:val>
                                        </p:tav>
                                      </p:tavLst>
                                    </p:anim>
                                    <p:anim calcmode="lin" valueType="num">
                                      <p:cBhvr>
                                        <p:cTn id="46" dur="800" decel="100000" fill="hold"/>
                                        <p:tgtEl>
                                          <p:spTgt spid="11"/>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xEl>
                                              <p:pRg st="5" end="5"/>
                                            </p:txEl>
                                          </p:spTgt>
                                        </p:tgtEl>
                                        <p:attrNameLst>
                                          <p:attrName>style.visibility</p:attrName>
                                        </p:attrNameLst>
                                      </p:cBhvr>
                                      <p:to>
                                        <p:strVal val="visible"/>
                                      </p:to>
                                    </p:set>
                                    <p:animEffect transition="in" filter="wipe(left)">
                                      <p:cBhvr>
                                        <p:cTn id="53" dur="500"/>
                                        <p:tgtEl>
                                          <p:spTgt spid="10">
                                            <p:txEl>
                                              <p:pRg st="5" end="5"/>
                                            </p:txEl>
                                          </p:spTgt>
                                        </p:tgtEl>
                                      </p:cBhvr>
                                    </p:animEffect>
                                  </p:childTnLst>
                                </p:cTn>
                              </p:par>
                            </p:childTnLst>
                          </p:cTn>
                        </p:par>
                        <p:par>
                          <p:cTn id="54" fill="hold">
                            <p:stCondLst>
                              <p:cond delay="500"/>
                            </p:stCondLst>
                            <p:childTnLst>
                              <p:par>
                                <p:cTn id="55" presetID="30"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800" decel="100000"/>
                                        <p:tgtEl>
                                          <p:spTgt spid="12"/>
                                        </p:tgtEl>
                                      </p:cBhvr>
                                    </p:animEffect>
                                    <p:anim calcmode="lin" valueType="num">
                                      <p:cBhvr>
                                        <p:cTn id="58" dur="800" decel="100000" fill="hold"/>
                                        <p:tgtEl>
                                          <p:spTgt spid="12"/>
                                        </p:tgtEl>
                                        <p:attrNameLst>
                                          <p:attrName>style.rotation</p:attrName>
                                        </p:attrNameLst>
                                      </p:cBhvr>
                                      <p:tavLst>
                                        <p:tav tm="0">
                                          <p:val>
                                            <p:fltVal val="-90"/>
                                          </p:val>
                                        </p:tav>
                                        <p:tav tm="100000">
                                          <p:val>
                                            <p:fltVal val="0"/>
                                          </p:val>
                                        </p:tav>
                                      </p:tavLst>
                                    </p:anim>
                                    <p:anim calcmode="lin" valueType="num">
                                      <p:cBhvr>
                                        <p:cTn id="59" dur="800" decel="100000" fill="hold"/>
                                        <p:tgtEl>
                                          <p:spTgt spid="12"/>
                                        </p:tgtEl>
                                        <p:attrNameLst>
                                          <p:attrName>ppt_x</p:attrName>
                                        </p:attrNameLst>
                                      </p:cBhvr>
                                      <p:tavLst>
                                        <p:tav tm="0">
                                          <p:val>
                                            <p:strVal val="#ppt_x+0.4"/>
                                          </p:val>
                                        </p:tav>
                                        <p:tav tm="100000">
                                          <p:val>
                                            <p:strVal val="#ppt_x-0.05"/>
                                          </p:val>
                                        </p:tav>
                                      </p:tavLst>
                                    </p:anim>
                                    <p:anim calcmode="lin" valueType="num">
                                      <p:cBhvr>
                                        <p:cTn id="60" dur="800" decel="100000" fill="hold"/>
                                        <p:tgtEl>
                                          <p:spTgt spid="12"/>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
                                            <p:txEl>
                                              <p:pRg st="6" end="6"/>
                                            </p:txEl>
                                          </p:spTgt>
                                        </p:tgtEl>
                                        <p:attrNameLst>
                                          <p:attrName>style.visibility</p:attrName>
                                        </p:attrNameLst>
                                      </p:cBhvr>
                                      <p:to>
                                        <p:strVal val="visible"/>
                                      </p:to>
                                    </p:set>
                                    <p:animEffect transition="in" filter="wipe(left)">
                                      <p:cBhvr>
                                        <p:cTn id="67" dur="500"/>
                                        <p:tgtEl>
                                          <p:spTgt spid="10">
                                            <p:txEl>
                                              <p:pRg st="6" end="6"/>
                                            </p:txEl>
                                          </p:spTgt>
                                        </p:tgtEl>
                                      </p:cBhvr>
                                    </p:animEffect>
                                  </p:childTnLst>
                                </p:cTn>
                              </p:par>
                            </p:childTnLst>
                          </p:cTn>
                        </p:par>
                        <p:par>
                          <p:cTn id="68" fill="hold">
                            <p:stCondLst>
                              <p:cond delay="500"/>
                            </p:stCondLst>
                            <p:childTnLst>
                              <p:par>
                                <p:cTn id="69" presetID="7" presetClass="entr" presetSubtype="4"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1000" fill="hold"/>
                                        <p:tgtEl>
                                          <p:spTgt spid="13"/>
                                        </p:tgtEl>
                                        <p:attrNameLst>
                                          <p:attrName>ppt_x</p:attrName>
                                        </p:attrNameLst>
                                      </p:cBhvr>
                                      <p:tavLst>
                                        <p:tav tm="0">
                                          <p:val>
                                            <p:strVal val="#ppt_x"/>
                                          </p:val>
                                        </p:tav>
                                        <p:tav tm="100000">
                                          <p:val>
                                            <p:strVal val="#ppt_x"/>
                                          </p:val>
                                        </p:tav>
                                      </p:tavLst>
                                    </p:anim>
                                    <p:anim calcmode="lin" valueType="num">
                                      <p:cBhvr additive="base">
                                        <p:cTn id="7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txEl>
                                              <p:pRg st="7" end="7"/>
                                            </p:txEl>
                                          </p:spTgt>
                                        </p:tgtEl>
                                        <p:attrNameLst>
                                          <p:attrName>style.visibility</p:attrName>
                                        </p:attrNameLst>
                                      </p:cBhvr>
                                      <p:to>
                                        <p:strVal val="visible"/>
                                      </p:to>
                                    </p:set>
                                    <p:animEffect transition="in" filter="wipe(left)">
                                      <p:cBhvr>
                                        <p:cTn id="77" dur="500"/>
                                        <p:tgtEl>
                                          <p:spTgt spid="10">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xEl>
                                              <p:pRg st="8" end="8"/>
                                            </p:txEl>
                                          </p:spTgt>
                                        </p:tgtEl>
                                        <p:attrNameLst>
                                          <p:attrName>style.visibility</p:attrName>
                                        </p:attrNameLst>
                                      </p:cBhvr>
                                      <p:to>
                                        <p:strVal val="visible"/>
                                      </p:to>
                                    </p:set>
                                    <p:animEffect transition="in" filter="wipe(left)">
                                      <p:cBhvr>
                                        <p:cTn id="8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eaLnBrk="1" fontAlgn="auto" hangingPunct="1">
              <a:spcAft>
                <a:spcPts val="0"/>
              </a:spcAft>
              <a:defRPr/>
            </a:pPr>
            <a:r>
              <a:rPr lang="fr-FR" dirty="0" smtClean="0"/>
              <a:t>3. Le synode Extraordinaire </a:t>
            </a:r>
            <a:r>
              <a:rPr lang="fr-FR" sz="2000" dirty="0" smtClean="0"/>
              <a:t>d’octobre 2014 </a:t>
            </a:r>
            <a:endParaRPr lang="fr-FR" sz="6000" dirty="0"/>
          </a:p>
        </p:txBody>
      </p:sp>
      <p:sp>
        <p:nvSpPr>
          <p:cNvPr id="3" name="Espace réservé du contenu 2"/>
          <p:cNvSpPr>
            <a:spLocks noGrp="1"/>
          </p:cNvSpPr>
          <p:nvPr>
            <p:ph idx="1"/>
          </p:nvPr>
        </p:nvSpPr>
        <p:spPr>
          <a:xfrm>
            <a:off x="-107950" y="1989138"/>
            <a:ext cx="2159000" cy="4752975"/>
          </a:xfrm>
        </p:spPr>
        <p:txBody>
          <a:bodyPr>
            <a:normAutofit fontScale="85000" lnSpcReduction="10000"/>
          </a:bodyPr>
          <a:lstStyle/>
          <a:p>
            <a:pPr eaLnBrk="1" fontAlgn="auto" hangingPunct="1">
              <a:spcAft>
                <a:spcPts val="0"/>
              </a:spcAft>
              <a:buFont typeface="Wingdings 2"/>
              <a:buNone/>
              <a:defRPr/>
            </a:pPr>
            <a:r>
              <a:rPr lang="fr-FR" sz="2400" dirty="0" smtClean="0"/>
              <a:t>	253 personnes ont été convoquées pour prendre part au Synode extraordinaire du 5 au 19 octobre 2014, plus des experts, des auditeurs  et des délégués fraternels</a:t>
            </a:r>
          </a:p>
          <a:p>
            <a:pPr eaLnBrk="1" fontAlgn="auto" hangingPunct="1">
              <a:spcAft>
                <a:spcPts val="0"/>
              </a:spcAft>
              <a:buFont typeface="Wingdings 2"/>
              <a:buNone/>
              <a:defRPr/>
            </a:pPr>
            <a:r>
              <a:rPr lang="fr-FR" sz="2400" dirty="0" smtClean="0"/>
              <a:t> </a:t>
            </a:r>
          </a:p>
          <a:p>
            <a:pPr eaLnBrk="1" fontAlgn="auto" hangingPunct="1">
              <a:spcAft>
                <a:spcPts val="0"/>
              </a:spcAft>
              <a:buFont typeface="Wingdings 2"/>
              <a:buNone/>
              <a:defRPr/>
            </a:pPr>
            <a:endParaRPr lang="fr-FR" sz="2400" dirty="0" smtClean="0"/>
          </a:p>
          <a:p>
            <a:pPr eaLnBrk="1" fontAlgn="auto" hangingPunct="1">
              <a:spcAft>
                <a:spcPts val="0"/>
              </a:spcAft>
              <a:buFont typeface="Wingdings 2"/>
              <a:buNone/>
              <a:defRPr/>
            </a:pPr>
            <a:endParaRPr lang="fr-FR" sz="2400" dirty="0" smtClean="0"/>
          </a:p>
        </p:txBody>
      </p:sp>
      <p:sp>
        <p:nvSpPr>
          <p:cNvPr id="29699" name="AutoShape 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29700" name="AutoShape 4"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29701" name="AutoShape 6"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29702" name="AutoShape 8"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29703" name="AutoShape 10"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29704" name="AutoShape 1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pic>
        <p:nvPicPr>
          <p:cNvPr id="11" name="Image 10" descr="Assemblée Synode 2014.jpg"/>
          <p:cNvPicPr>
            <a:picLocks noChangeAspect="1"/>
          </p:cNvPicPr>
          <p:nvPr/>
        </p:nvPicPr>
        <p:blipFill>
          <a:blip r:embed="rId2"/>
          <a:srcRect l="25587" t="951" r="1176" b="27608"/>
          <a:stretch>
            <a:fillRect/>
          </a:stretch>
        </p:blipFill>
        <p:spPr bwMode="auto">
          <a:xfrm>
            <a:off x="2411413" y="1628775"/>
            <a:ext cx="6697662" cy="4824413"/>
          </a:xfrm>
          <a:prstGeom prst="rect">
            <a:avLst/>
          </a:prstGeom>
          <a:noFill/>
          <a:ln w="9525">
            <a:noFill/>
            <a:miter lim="800000"/>
            <a:headEnd/>
            <a:tailEnd/>
          </a:ln>
        </p:spPr>
      </p:pic>
      <p:sp>
        <p:nvSpPr>
          <p:cNvPr id="12" name="ZoneTexte 11"/>
          <p:cNvSpPr txBox="1">
            <a:spLocks noChangeArrowheads="1"/>
          </p:cNvSpPr>
          <p:nvPr/>
        </p:nvSpPr>
        <p:spPr bwMode="auto">
          <a:xfrm>
            <a:off x="2382838" y="6464300"/>
            <a:ext cx="4692650" cy="338138"/>
          </a:xfrm>
          <a:prstGeom prst="rect">
            <a:avLst/>
          </a:prstGeom>
          <a:noFill/>
          <a:ln w="9525">
            <a:noFill/>
            <a:miter lim="800000"/>
            <a:headEnd/>
            <a:tailEnd/>
          </a:ln>
        </p:spPr>
        <p:txBody>
          <a:bodyPr wrap="none">
            <a:spAutoFit/>
          </a:bodyPr>
          <a:lstStyle/>
          <a:p>
            <a:r>
              <a:rPr lang="fr-FR" sz="1600">
                <a:latin typeface="Franklin Gothic Book" pitchFamily="34" charset="0"/>
              </a:rPr>
              <a:t>Tableau extrait de </a:t>
            </a:r>
            <a:r>
              <a:rPr lang="fr-FR" sz="1600" i="1">
                <a:latin typeface="Franklin Gothic Book" pitchFamily="34" charset="0"/>
              </a:rPr>
              <a:t>La Croix </a:t>
            </a:r>
            <a:r>
              <a:rPr lang="fr-FR" sz="1600">
                <a:latin typeface="Franklin Gothic Book" pitchFamily="34" charset="0"/>
              </a:rPr>
              <a:t>du 4-5 octobre 2014, p.4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000"/>
                                        <p:tgtEl>
                                          <p:spTgt spid="11"/>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left)">
                                      <p:cBhvr>
                                        <p:cTn id="15" dur="500"/>
                                        <p:tgtEl>
                                          <p:spTgt spid="12">
                                            <p:txEl>
                                              <p:pRg st="0" end="0"/>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eaLnBrk="1" fontAlgn="auto" hangingPunct="1">
              <a:spcAft>
                <a:spcPts val="0"/>
              </a:spcAft>
              <a:defRPr/>
            </a:pPr>
            <a:r>
              <a:rPr lang="fr-FR" dirty="0" smtClean="0"/>
              <a:t>3. Le synode Extraordinaire </a:t>
            </a:r>
            <a:r>
              <a:rPr lang="fr-FR" sz="2000" dirty="0" smtClean="0"/>
              <a:t>d’octobre 2014 </a:t>
            </a:r>
            <a:endParaRPr lang="fr-FR" sz="6000" dirty="0"/>
          </a:p>
        </p:txBody>
      </p:sp>
      <p:pic>
        <p:nvPicPr>
          <p:cNvPr id="4" name="Image 3" descr="Cardinal Vingt-Trois 20121104.jpg"/>
          <p:cNvPicPr>
            <a:picLocks noChangeAspect="1"/>
          </p:cNvPicPr>
          <p:nvPr/>
        </p:nvPicPr>
        <p:blipFill>
          <a:blip r:embed="rId2" cstate="print"/>
          <a:srcRect l="11955" t="9435" r="43864" b="3903"/>
          <a:stretch>
            <a:fillRect/>
          </a:stretch>
        </p:blipFill>
        <p:spPr>
          <a:xfrm flipH="1">
            <a:off x="179512" y="1412776"/>
            <a:ext cx="3097876" cy="4044449"/>
          </a:xfrm>
          <a:prstGeom prst="rect">
            <a:avLst/>
          </a:prstGeom>
          <a:ln>
            <a:noFill/>
          </a:ln>
          <a:effectLst>
            <a:softEdge rad="112500"/>
          </a:effectLst>
        </p:spPr>
      </p:pic>
      <p:sp>
        <p:nvSpPr>
          <p:cNvPr id="30723" name="AutoShape 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0724" name="AutoShape 4"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0725" name="AutoShape 6"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0726" name="AutoShape 8"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0727" name="AutoShape 10"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0728" name="AutoShape 1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12" name="Rectangle à coins arrondis 11"/>
          <p:cNvSpPr>
            <a:spLocks noChangeArrowheads="1"/>
          </p:cNvSpPr>
          <p:nvPr/>
        </p:nvSpPr>
        <p:spPr bwMode="auto">
          <a:xfrm>
            <a:off x="4284663" y="1484313"/>
            <a:ext cx="4319587" cy="4897437"/>
          </a:xfrm>
          <a:prstGeom prst="wedgeRoundRectCallout">
            <a:avLst>
              <a:gd name="adj1" fmla="val -97477"/>
              <a:gd name="adj2" fmla="val -11884"/>
              <a:gd name="adj3" fmla="val 16667"/>
            </a:avLst>
          </a:prstGeom>
          <a:solidFill>
            <a:schemeClr val="tx1"/>
          </a:solidFill>
          <a:ln w="25400" algn="ctr">
            <a:solidFill>
              <a:srgbClr val="FF6600"/>
            </a:solidFill>
            <a:miter lim="800000"/>
            <a:headEnd/>
            <a:tailEnd/>
          </a:ln>
        </p:spPr>
        <p:txBody>
          <a:bodyPr anchor="ctr"/>
          <a:lstStyle/>
          <a:p>
            <a:pPr algn="ctr" fontAlgn="auto">
              <a:spcBef>
                <a:spcPts val="0"/>
              </a:spcBef>
              <a:spcAft>
                <a:spcPts val="0"/>
              </a:spcAft>
              <a:defRPr/>
            </a:pPr>
            <a:r>
              <a:rPr lang="fr-FR" sz="2000" b="1" dirty="0">
                <a:solidFill>
                  <a:schemeClr val="bg1"/>
                </a:solidFill>
                <a:latin typeface="+mn-lt"/>
                <a:cs typeface="+mn-cs"/>
              </a:rPr>
              <a:t>« [L’objectif est de] manifester combien l’expérience du mariage est une espérance pour ceux qui la  vivent et même pour tous les autres. Le mariage peut être difficile, il est fragile, mais il dit quelque chose sur Dieu, sur la société et sur l’avenir. Il faut que nous parvenions à exprimer de façon intelligible notre confiance dans l’amour conjugal, dans l’engagement des époux parce que nous pensons que c’est bon pour l’humanité. »</a:t>
            </a:r>
          </a:p>
        </p:txBody>
      </p:sp>
      <p:sp>
        <p:nvSpPr>
          <p:cNvPr id="13" name="ZoneTexte 12"/>
          <p:cNvSpPr txBox="1">
            <a:spLocks noChangeArrowheads="1"/>
          </p:cNvSpPr>
          <p:nvPr/>
        </p:nvSpPr>
        <p:spPr bwMode="auto">
          <a:xfrm>
            <a:off x="611188" y="5519738"/>
            <a:ext cx="1512887" cy="646112"/>
          </a:xfrm>
          <a:prstGeom prst="rect">
            <a:avLst/>
          </a:prstGeom>
          <a:noFill/>
          <a:ln w="9525">
            <a:noFill/>
            <a:miter lim="800000"/>
            <a:headEnd/>
            <a:tailEnd/>
          </a:ln>
        </p:spPr>
        <p:txBody>
          <a:bodyPr>
            <a:spAutoFit/>
          </a:bodyPr>
          <a:lstStyle/>
          <a:p>
            <a:pPr algn="ctr"/>
            <a:r>
              <a:rPr lang="fr-FR" b="1">
                <a:latin typeface="Franklin Gothic Book" pitchFamily="34" charset="0"/>
              </a:rPr>
              <a:t>Cal André Vingt-Trois</a:t>
            </a:r>
          </a:p>
        </p:txBody>
      </p:sp>
      <p:sp>
        <p:nvSpPr>
          <p:cNvPr id="14" name="Rectangle 13"/>
          <p:cNvSpPr>
            <a:spLocks noChangeArrowheads="1"/>
          </p:cNvSpPr>
          <p:nvPr/>
        </p:nvSpPr>
        <p:spPr bwMode="auto">
          <a:xfrm>
            <a:off x="4140200" y="6488113"/>
            <a:ext cx="5256213" cy="339725"/>
          </a:xfrm>
          <a:prstGeom prst="rect">
            <a:avLst/>
          </a:prstGeom>
          <a:noFill/>
          <a:ln w="9525">
            <a:noFill/>
            <a:miter lim="800000"/>
            <a:headEnd/>
            <a:tailEnd/>
          </a:ln>
        </p:spPr>
        <p:txBody>
          <a:bodyPr>
            <a:spAutoFit/>
          </a:bodyPr>
          <a:lstStyle/>
          <a:p>
            <a:r>
              <a:rPr lang="fr-FR" sz="1600">
                <a:latin typeface="Franklin Gothic Book" pitchFamily="34" charset="0"/>
              </a:rPr>
              <a:t>Propos recueilli dans </a:t>
            </a:r>
            <a:r>
              <a:rPr lang="fr-FR" sz="1600" i="1">
                <a:latin typeface="Franklin Gothic Book" pitchFamily="34" charset="0"/>
              </a:rPr>
              <a:t>La Croix </a:t>
            </a:r>
            <a:r>
              <a:rPr lang="fr-FR" sz="1600">
                <a:latin typeface="Franklin Gothic Book" pitchFamily="34" charset="0"/>
              </a:rPr>
              <a:t>du 4-5 octobre 2014, p.5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eaLnBrk="1" fontAlgn="auto" hangingPunct="1">
              <a:spcAft>
                <a:spcPts val="0"/>
              </a:spcAft>
              <a:defRPr/>
            </a:pPr>
            <a:r>
              <a:rPr lang="fr-FR" dirty="0" smtClean="0"/>
              <a:t>3. Le synode Extraordinaire </a:t>
            </a:r>
            <a:r>
              <a:rPr lang="fr-FR" sz="2000" dirty="0" smtClean="0"/>
              <a:t>d’octobre 2014 </a:t>
            </a:r>
            <a:endParaRPr lang="fr-FR" sz="6000" dirty="0"/>
          </a:p>
        </p:txBody>
      </p:sp>
      <p:pic>
        <p:nvPicPr>
          <p:cNvPr id="4" name="Image 3" descr="Cardinal Vingt-Trois 20121104.jpg"/>
          <p:cNvPicPr>
            <a:picLocks noChangeAspect="1"/>
          </p:cNvPicPr>
          <p:nvPr/>
        </p:nvPicPr>
        <p:blipFill>
          <a:blip r:embed="rId2" cstate="print"/>
          <a:srcRect l="11955" t="9435" r="43864" b="3903"/>
          <a:stretch>
            <a:fillRect/>
          </a:stretch>
        </p:blipFill>
        <p:spPr>
          <a:xfrm flipH="1">
            <a:off x="179512" y="1412776"/>
            <a:ext cx="3097876" cy="4044449"/>
          </a:xfrm>
          <a:prstGeom prst="rect">
            <a:avLst/>
          </a:prstGeom>
          <a:ln>
            <a:noFill/>
          </a:ln>
          <a:effectLst>
            <a:softEdge rad="112500"/>
          </a:effectLst>
        </p:spPr>
      </p:pic>
      <p:sp>
        <p:nvSpPr>
          <p:cNvPr id="31747" name="AutoShape 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1748" name="AutoShape 4"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1749" name="AutoShape 6"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1750" name="AutoShape 8"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1751" name="AutoShape 10"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1752" name="AutoShape 1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12" name="Rectangle à coins arrondis 11"/>
          <p:cNvSpPr>
            <a:spLocks noChangeArrowheads="1"/>
          </p:cNvSpPr>
          <p:nvPr/>
        </p:nvSpPr>
        <p:spPr bwMode="auto">
          <a:xfrm>
            <a:off x="4284663" y="1484313"/>
            <a:ext cx="4464050" cy="1296987"/>
          </a:xfrm>
          <a:prstGeom prst="wedgeRoundRectCallout">
            <a:avLst>
              <a:gd name="adj1" fmla="val -92926"/>
              <a:gd name="adj2" fmla="val 89148"/>
              <a:gd name="adj3" fmla="val 16667"/>
            </a:avLst>
          </a:prstGeom>
          <a:solidFill>
            <a:schemeClr val="tx1"/>
          </a:solidFill>
          <a:ln w="25400" algn="ctr">
            <a:solidFill>
              <a:srgbClr val="FF6600"/>
            </a:solidFill>
            <a:miter lim="800000"/>
            <a:headEnd/>
            <a:tailEnd/>
          </a:ln>
        </p:spPr>
        <p:txBody>
          <a:bodyPr anchor="ctr"/>
          <a:lstStyle/>
          <a:p>
            <a:pPr algn="ctr" fontAlgn="auto">
              <a:spcBef>
                <a:spcPts val="0"/>
              </a:spcBef>
              <a:spcAft>
                <a:spcPts val="0"/>
              </a:spcAft>
              <a:defRPr/>
            </a:pPr>
            <a:r>
              <a:rPr lang="fr-FR" sz="2000" b="1" dirty="0">
                <a:solidFill>
                  <a:schemeClr val="bg1"/>
                </a:solidFill>
                <a:latin typeface="+mn-lt"/>
                <a:cs typeface="+mn-cs"/>
              </a:rPr>
              <a:t>«Il ne s’agit pas de chercher à plaire au pape ou de ne pas dire ce qui ne plairait pas au pape, mais de dire ce que nous pensons»</a:t>
            </a:r>
          </a:p>
        </p:txBody>
      </p:sp>
      <p:sp>
        <p:nvSpPr>
          <p:cNvPr id="31754" name="ZoneTexte 12"/>
          <p:cNvSpPr txBox="1">
            <a:spLocks noChangeArrowheads="1"/>
          </p:cNvSpPr>
          <p:nvPr/>
        </p:nvSpPr>
        <p:spPr bwMode="auto">
          <a:xfrm>
            <a:off x="611188" y="5519738"/>
            <a:ext cx="1512887" cy="646112"/>
          </a:xfrm>
          <a:prstGeom prst="rect">
            <a:avLst/>
          </a:prstGeom>
          <a:noFill/>
          <a:ln w="9525">
            <a:noFill/>
            <a:miter lim="800000"/>
            <a:headEnd/>
            <a:tailEnd/>
          </a:ln>
        </p:spPr>
        <p:txBody>
          <a:bodyPr>
            <a:spAutoFit/>
          </a:bodyPr>
          <a:lstStyle/>
          <a:p>
            <a:pPr algn="ctr"/>
            <a:r>
              <a:rPr lang="fr-FR" b="1">
                <a:latin typeface="Franklin Gothic Book" pitchFamily="34" charset="0"/>
              </a:rPr>
              <a:t>Cal André Vingt-Trois</a:t>
            </a:r>
          </a:p>
        </p:txBody>
      </p:sp>
      <p:sp>
        <p:nvSpPr>
          <p:cNvPr id="14" name="Rectangle 13"/>
          <p:cNvSpPr>
            <a:spLocks noChangeArrowheads="1"/>
          </p:cNvSpPr>
          <p:nvPr/>
        </p:nvSpPr>
        <p:spPr bwMode="auto">
          <a:xfrm>
            <a:off x="4140200" y="6488113"/>
            <a:ext cx="5256213" cy="339725"/>
          </a:xfrm>
          <a:prstGeom prst="rect">
            <a:avLst/>
          </a:prstGeom>
          <a:noFill/>
          <a:ln w="9525">
            <a:noFill/>
            <a:miter lim="800000"/>
            <a:headEnd/>
            <a:tailEnd/>
          </a:ln>
        </p:spPr>
        <p:txBody>
          <a:bodyPr>
            <a:spAutoFit/>
          </a:bodyPr>
          <a:lstStyle/>
          <a:p>
            <a:r>
              <a:rPr lang="fr-FR" sz="1600">
                <a:latin typeface="Franklin Gothic Book" pitchFamily="34" charset="0"/>
              </a:rPr>
              <a:t>Propos recueillis dans </a:t>
            </a:r>
            <a:r>
              <a:rPr lang="fr-FR" sz="1600" i="1">
                <a:latin typeface="Franklin Gothic Book" pitchFamily="34" charset="0"/>
              </a:rPr>
              <a:t>La Croix </a:t>
            </a:r>
            <a:r>
              <a:rPr lang="fr-FR" sz="1600">
                <a:latin typeface="Franklin Gothic Book" pitchFamily="34" charset="0"/>
              </a:rPr>
              <a:t>du 7 octobre 2014, p.26</a:t>
            </a:r>
          </a:p>
        </p:txBody>
      </p:sp>
      <p:sp>
        <p:nvSpPr>
          <p:cNvPr id="15" name="Rectangle à coins arrondis 14"/>
          <p:cNvSpPr>
            <a:spLocks noChangeArrowheads="1"/>
          </p:cNvSpPr>
          <p:nvPr/>
        </p:nvSpPr>
        <p:spPr bwMode="auto">
          <a:xfrm>
            <a:off x="4437063" y="3644900"/>
            <a:ext cx="4464050" cy="1296988"/>
          </a:xfrm>
          <a:prstGeom prst="wedgeRoundRectCallout">
            <a:avLst>
              <a:gd name="adj1" fmla="val -95958"/>
              <a:gd name="adj2" fmla="val -69366"/>
              <a:gd name="adj3" fmla="val 16667"/>
            </a:avLst>
          </a:prstGeom>
          <a:solidFill>
            <a:schemeClr val="tx1"/>
          </a:solidFill>
          <a:ln w="25400" algn="ctr">
            <a:solidFill>
              <a:srgbClr val="FF6600"/>
            </a:solidFill>
            <a:miter lim="800000"/>
            <a:headEnd/>
            <a:tailEnd/>
          </a:ln>
        </p:spPr>
        <p:txBody>
          <a:bodyPr anchor="ctr"/>
          <a:lstStyle/>
          <a:p>
            <a:pPr algn="ctr" fontAlgn="auto">
              <a:spcBef>
                <a:spcPts val="0"/>
              </a:spcBef>
              <a:spcAft>
                <a:spcPts val="0"/>
              </a:spcAft>
              <a:defRPr/>
            </a:pPr>
            <a:r>
              <a:rPr lang="fr-FR" sz="2000" b="1" dirty="0">
                <a:solidFill>
                  <a:schemeClr val="bg1"/>
                </a:solidFill>
                <a:latin typeface="+mn-lt"/>
                <a:cs typeface="+mn-cs"/>
              </a:rPr>
              <a:t>«Il ne s’agit pas de dégager une majorité sur une proposition mais de faire grandir un consensus dans l’Église»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par>
                                <p:cTn id="17" presetID="10" presetClass="exit" presetSubtype="0" fill="hold" grpId="1" nodeType="withEffect">
                                  <p:stCondLst>
                                    <p:cond delay="0"/>
                                  </p:stCondLst>
                                  <p:childTnLst>
                                    <p:animEffect transition="out" filter="fade">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eaLnBrk="1" fontAlgn="auto" hangingPunct="1">
              <a:spcAft>
                <a:spcPts val="0"/>
              </a:spcAft>
              <a:defRPr/>
            </a:pPr>
            <a:r>
              <a:rPr lang="fr-FR" dirty="0" smtClean="0"/>
              <a:t>3. Le synode Extraordinaire </a:t>
            </a:r>
            <a:r>
              <a:rPr lang="fr-FR" sz="2000" dirty="0" smtClean="0"/>
              <a:t>d’octobre 2014 </a:t>
            </a:r>
            <a:endParaRPr lang="fr-FR" sz="6000" dirty="0"/>
          </a:p>
        </p:txBody>
      </p:sp>
      <p:sp>
        <p:nvSpPr>
          <p:cNvPr id="32770" name="AutoShape 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2771" name="AutoShape 4"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2772" name="AutoShape 6"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2773" name="AutoShape 8"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2774" name="AutoShape 10"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2775" name="AutoShape 1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pic>
        <p:nvPicPr>
          <p:cNvPr id="32776" name="Image 16" descr="Synode sur la famille 2014e.jpg"/>
          <p:cNvPicPr>
            <a:picLocks noChangeAspect="1"/>
          </p:cNvPicPr>
          <p:nvPr/>
        </p:nvPicPr>
        <p:blipFill>
          <a:blip r:embed="rId2"/>
          <a:srcRect t="8279" b="8279"/>
          <a:stretch>
            <a:fillRect/>
          </a:stretch>
        </p:blipFill>
        <p:spPr bwMode="auto">
          <a:xfrm>
            <a:off x="0" y="1420813"/>
            <a:ext cx="9204325" cy="5437187"/>
          </a:xfrm>
          <a:prstGeom prst="rect">
            <a:avLst/>
          </a:prstGeom>
          <a:noFill/>
          <a:ln w="9525">
            <a:noFill/>
            <a:miter lim="800000"/>
            <a:headEnd/>
            <a:tailEnd/>
          </a:ln>
        </p:spPr>
      </p:pic>
      <p:sp>
        <p:nvSpPr>
          <p:cNvPr id="18" name="ZoneTexte 17"/>
          <p:cNvSpPr txBox="1">
            <a:spLocks noChangeArrowheads="1"/>
          </p:cNvSpPr>
          <p:nvPr/>
        </p:nvSpPr>
        <p:spPr bwMode="auto">
          <a:xfrm>
            <a:off x="1116013" y="1989138"/>
            <a:ext cx="6911975" cy="4108450"/>
          </a:xfrm>
          <a:prstGeom prst="rect">
            <a:avLst/>
          </a:prstGeom>
          <a:solidFill>
            <a:srgbClr val="C0C0C0">
              <a:alpha val="39999"/>
            </a:srgbClr>
          </a:solidFill>
          <a:ln w="9525">
            <a:noFill/>
            <a:miter lim="800000"/>
            <a:headEnd/>
            <a:tailEnd/>
          </a:ln>
        </p:spPr>
        <p:txBody>
          <a:bodyPr>
            <a:spAutoFit/>
          </a:bodyPr>
          <a:lstStyle/>
          <a:p>
            <a:pPr algn="just">
              <a:defRPr/>
            </a:pPr>
            <a:r>
              <a:rPr lang="fr-FR" sz="2400" b="1">
                <a:solidFill>
                  <a:srgbClr val="F2F2F2"/>
                </a:solidFill>
                <a:effectLst>
                  <a:outerShdw blurRad="38100" dist="38100" dir="2700000" algn="tl">
                    <a:srgbClr val="000000"/>
                  </a:outerShdw>
                </a:effectLst>
                <a:latin typeface="Franklin Gothic Book" pitchFamily="34" charset="0"/>
              </a:rPr>
              <a:t>La première semaine, chaque journée commença par quelques t</a:t>
            </a:r>
            <a:r>
              <a:rPr lang="fr-FR" sz="2400" b="1">
                <a:solidFill>
                  <a:srgbClr val="F2F2F2"/>
                </a:solidFill>
                <a:effectLst>
                  <a:outerShdw blurRad="38100" dist="38100" dir="2700000" algn="tl">
                    <a:srgbClr val="000000"/>
                  </a:outerShdw>
                </a:effectLst>
                <a:latin typeface="Arial"/>
              </a:rPr>
              <a:t>é</a:t>
            </a:r>
            <a:r>
              <a:rPr lang="fr-FR" sz="2400" b="1">
                <a:solidFill>
                  <a:srgbClr val="F2F2F2"/>
                </a:solidFill>
                <a:effectLst>
                  <a:outerShdw blurRad="38100" dist="38100" dir="2700000" algn="tl">
                    <a:srgbClr val="000000"/>
                  </a:outerShdw>
                </a:effectLst>
                <a:latin typeface="Franklin Gothic Book" pitchFamily="34" charset="0"/>
              </a:rPr>
              <a:t>moignages liés à des situations familiales sp</a:t>
            </a:r>
            <a:r>
              <a:rPr lang="fr-FR" sz="2400" b="1">
                <a:solidFill>
                  <a:srgbClr val="F2F2F2"/>
                </a:solidFill>
                <a:effectLst>
                  <a:outerShdw blurRad="38100" dist="38100" dir="2700000" algn="tl">
                    <a:srgbClr val="000000"/>
                  </a:outerShdw>
                </a:effectLst>
                <a:latin typeface="Arial"/>
              </a:rPr>
              <a:t>é</a:t>
            </a:r>
            <a:r>
              <a:rPr lang="fr-FR" sz="2400" b="1">
                <a:solidFill>
                  <a:srgbClr val="F2F2F2"/>
                </a:solidFill>
                <a:effectLst>
                  <a:outerShdw blurRad="38100" dist="38100" dir="2700000" algn="tl">
                    <a:srgbClr val="000000"/>
                  </a:outerShdw>
                </a:effectLst>
                <a:latin typeface="Franklin Gothic Book" pitchFamily="34" charset="0"/>
              </a:rPr>
              <a:t>cifiques, puis se poursuivit par des prises de paroles successives, brèves et intenses. </a:t>
            </a:r>
          </a:p>
          <a:p>
            <a:pPr algn="just">
              <a:defRPr/>
            </a:pPr>
            <a:endParaRPr lang="fr-FR" sz="2400" b="1">
              <a:solidFill>
                <a:srgbClr val="F2F2F2"/>
              </a:solidFill>
              <a:effectLst>
                <a:outerShdw blurRad="38100" dist="38100" dir="2700000" algn="tl">
                  <a:srgbClr val="000000"/>
                </a:outerShdw>
              </a:effectLst>
              <a:latin typeface="Franklin Gothic Book" pitchFamily="34" charset="0"/>
            </a:endParaRPr>
          </a:p>
          <a:p>
            <a:pPr algn="just">
              <a:defRPr/>
            </a:pPr>
            <a:r>
              <a:rPr lang="fr-FR" sz="2400" b="1">
                <a:solidFill>
                  <a:srgbClr val="F2F2F2"/>
                </a:solidFill>
                <a:effectLst>
                  <a:outerShdw blurRad="38100" dist="38100" dir="2700000" algn="tl">
                    <a:srgbClr val="000000"/>
                  </a:outerShdw>
                </a:effectLst>
                <a:latin typeface="Franklin Gothic Book" pitchFamily="34" charset="0"/>
              </a:rPr>
              <a:t>La situation des divorcés-remariés et la question de l’homosexualité sembla dominer les débats en début de semaine, mais des réactions venues de pays du Sud trouvèrent ces problématiques trop européennes et partagèrent leurs interrogations sur la polygamie ou l’infertilité.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eaLnBrk="1" fontAlgn="auto" hangingPunct="1">
              <a:spcAft>
                <a:spcPts val="0"/>
              </a:spcAft>
              <a:defRPr/>
            </a:pPr>
            <a:r>
              <a:rPr lang="fr-FR" dirty="0" smtClean="0"/>
              <a:t>3. Le synode Extraordinaire </a:t>
            </a:r>
            <a:r>
              <a:rPr lang="fr-FR" sz="2000" dirty="0" smtClean="0"/>
              <a:t>d’octobre 2014 </a:t>
            </a:r>
            <a:endParaRPr lang="fr-FR" sz="6000" dirty="0"/>
          </a:p>
        </p:txBody>
      </p:sp>
      <p:sp>
        <p:nvSpPr>
          <p:cNvPr id="33794" name="AutoShape 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3795" name="AutoShape 4"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3796" name="AutoShape 6"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3797" name="AutoShape 8"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3798" name="AutoShape 10"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3799" name="AutoShape 1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pic>
        <p:nvPicPr>
          <p:cNvPr id="33800" name="Image 16" descr="Synode sur la famille 2014e.jpg"/>
          <p:cNvPicPr>
            <a:picLocks noChangeAspect="1"/>
          </p:cNvPicPr>
          <p:nvPr/>
        </p:nvPicPr>
        <p:blipFill>
          <a:blip r:embed="rId2"/>
          <a:srcRect t="8279" b="8279"/>
          <a:stretch>
            <a:fillRect/>
          </a:stretch>
        </p:blipFill>
        <p:spPr bwMode="auto">
          <a:xfrm>
            <a:off x="-60325" y="1420813"/>
            <a:ext cx="9204325" cy="5437187"/>
          </a:xfrm>
          <a:prstGeom prst="rect">
            <a:avLst/>
          </a:prstGeom>
          <a:noFill/>
          <a:ln w="9525">
            <a:noFill/>
            <a:miter lim="800000"/>
            <a:headEnd/>
            <a:tailEnd/>
          </a:ln>
        </p:spPr>
      </p:pic>
      <p:sp>
        <p:nvSpPr>
          <p:cNvPr id="18" name="ZoneTexte 17"/>
          <p:cNvSpPr txBox="1"/>
          <p:nvPr/>
        </p:nvSpPr>
        <p:spPr>
          <a:xfrm>
            <a:off x="4572000" y="2163763"/>
            <a:ext cx="4103688" cy="4108450"/>
          </a:xfrm>
          <a:prstGeom prst="rect">
            <a:avLst/>
          </a:prstGeom>
          <a:solidFill>
            <a:srgbClr val="FBEEC9">
              <a:alpha val="30980"/>
            </a:srgbClr>
          </a:solidFill>
        </p:spPr>
        <p:txBody>
          <a:bodyPr>
            <a:spAutoFit/>
          </a:bodyPr>
          <a:lstStyle/>
          <a:p>
            <a:pPr algn="just">
              <a:defRPr/>
            </a:pPr>
            <a:r>
              <a:rPr lang="fr-FR" sz="2400" b="1">
                <a:effectLst>
                  <a:outerShdw blurRad="38100" dist="38100" dir="2700000" algn="tl">
                    <a:srgbClr val="000000"/>
                  </a:outerShdw>
                </a:effectLst>
                <a:latin typeface="Franklin Gothic Book" pitchFamily="34" charset="0"/>
              </a:rPr>
              <a:t>Au début de la deuxième semaine, un rapport provisoire de 10 pages sur la première semaine rédigé sous la responsabilité du Cardinal Peter Erdö (et revu par le pape François) provoqua des mouvements divers dans l’assemblée et en dehors car il avait été communiqué aux médias. </a:t>
            </a:r>
            <a:r>
              <a:rPr lang="fr-FR" sz="2400" b="1">
                <a:effectLst>
                  <a:outerShdw blurRad="38100" dist="38100" dir="2700000" algn="tl">
                    <a:srgbClr val="000000"/>
                  </a:outerShdw>
                </a:effectLst>
                <a:latin typeface="Franklin Gothic Book" pitchFamily="34" charset="0"/>
                <a:hlinkClick r:id="rId3" action="ppaction://hlinkfile"/>
              </a:rPr>
              <a:t>XX</a:t>
            </a:r>
            <a:endParaRPr lang="fr-FR" sz="2400" b="1">
              <a:effectLst>
                <a:outerShdw blurRad="38100" dist="38100" dir="2700000" algn="tl">
                  <a:srgbClr val="000000"/>
                </a:outerShdw>
              </a:effectLst>
              <a:latin typeface="Franklin Gothic Book" pitchFamily="34" charset="0"/>
            </a:endParaRPr>
          </a:p>
        </p:txBody>
      </p:sp>
      <p:pic>
        <p:nvPicPr>
          <p:cNvPr id="1026" name="Picture 2" descr="http://radionotredame.net/wp-content/uploads/Cardinal-Erd%C3%B6.jpg"/>
          <p:cNvPicPr>
            <a:picLocks noChangeAspect="1" noChangeArrowheads="1"/>
          </p:cNvPicPr>
          <p:nvPr/>
        </p:nvPicPr>
        <p:blipFill>
          <a:blip r:embed="rId4" cstate="print"/>
          <a:srcRect/>
          <a:stretch>
            <a:fillRect/>
          </a:stretch>
        </p:blipFill>
        <p:spPr bwMode="auto">
          <a:xfrm>
            <a:off x="899592" y="1844824"/>
            <a:ext cx="2937148" cy="4405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ZoneTexte 11"/>
          <p:cNvSpPr txBox="1">
            <a:spLocks noChangeArrowheads="1"/>
          </p:cNvSpPr>
          <p:nvPr/>
        </p:nvSpPr>
        <p:spPr bwMode="auto">
          <a:xfrm>
            <a:off x="611188" y="6308725"/>
            <a:ext cx="2449512" cy="368300"/>
          </a:xfrm>
          <a:prstGeom prst="rect">
            <a:avLst/>
          </a:prstGeom>
          <a:noFill/>
          <a:ln w="9525">
            <a:noFill/>
            <a:miter lim="800000"/>
            <a:headEnd/>
            <a:tailEnd/>
          </a:ln>
        </p:spPr>
        <p:txBody>
          <a:bodyPr>
            <a:spAutoFit/>
          </a:bodyPr>
          <a:lstStyle/>
          <a:p>
            <a:pPr algn="ctr"/>
            <a:r>
              <a:rPr lang="fr-FR" b="1">
                <a:latin typeface="Franklin Gothic Book" pitchFamily="34" charset="0"/>
              </a:rPr>
              <a:t>Cal Peter Erdö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0-#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par>
                                <p:cTn id="9" presetID="6" presetClass="entr" presetSubtype="3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out)">
                                      <p:cBhvr>
                                        <p:cTn id="11" dur="2000"/>
                                        <p:tgtEl>
                                          <p:spTgt spid="18"/>
                                        </p:tgtEl>
                                      </p:cBhvr>
                                    </p:animEffect>
                                  </p:childTnLst>
                                </p:cTn>
                              </p:par>
                              <p:par>
                                <p:cTn id="12" presetID="7"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7262" y="6350"/>
            <a:ext cx="8686801" cy="838200"/>
          </a:xfrm>
        </p:spPr>
        <p:txBody>
          <a:bodyPr/>
          <a:lstStyle/>
          <a:p>
            <a:pPr eaLnBrk="1" fontAlgn="auto" hangingPunct="1">
              <a:spcAft>
                <a:spcPts val="0"/>
              </a:spcAft>
              <a:defRPr/>
            </a:pPr>
            <a:r>
              <a:rPr lang="fr-FR" dirty="0" smtClean="0"/>
              <a:t>Quatre temps</a:t>
            </a:r>
            <a:endParaRPr lang="fr-FR" dirty="0"/>
          </a:p>
        </p:txBody>
      </p:sp>
      <p:sp>
        <p:nvSpPr>
          <p:cNvPr id="6" name="ZoneTexte 5"/>
          <p:cNvSpPr txBox="1">
            <a:spLocks noChangeArrowheads="1"/>
          </p:cNvSpPr>
          <p:nvPr/>
        </p:nvSpPr>
        <p:spPr bwMode="auto">
          <a:xfrm>
            <a:off x="1258888" y="1916113"/>
            <a:ext cx="7634287" cy="3540125"/>
          </a:xfrm>
          <a:prstGeom prst="rect">
            <a:avLst/>
          </a:prstGeom>
          <a:noFill/>
          <a:ln w="9525">
            <a:noFill/>
            <a:miter lim="800000"/>
            <a:headEnd/>
            <a:tailEnd/>
          </a:ln>
        </p:spPr>
        <p:txBody>
          <a:bodyPr>
            <a:spAutoFit/>
          </a:bodyPr>
          <a:lstStyle/>
          <a:p>
            <a:pPr marL="342900" indent="-342900">
              <a:buFontTx/>
              <a:buAutoNum type="arabicPeriod"/>
            </a:pPr>
            <a:r>
              <a:rPr lang="fr-FR" sz="3200">
                <a:latin typeface="Franklin Gothic Book" pitchFamily="34" charset="0"/>
              </a:rPr>
              <a:t>L’idée du Synode sur la famille</a:t>
            </a:r>
          </a:p>
          <a:p>
            <a:pPr marL="342900" indent="-342900">
              <a:buFontTx/>
              <a:buAutoNum type="arabicPeriod"/>
            </a:pPr>
            <a:endParaRPr lang="fr-FR" sz="3200">
              <a:latin typeface="Franklin Gothic Book" pitchFamily="34" charset="0"/>
            </a:endParaRPr>
          </a:p>
          <a:p>
            <a:pPr marL="342900" indent="-342900">
              <a:buFontTx/>
              <a:buAutoNum type="arabicPeriod"/>
            </a:pPr>
            <a:r>
              <a:rPr lang="fr-FR" sz="3200">
                <a:latin typeface="Franklin Gothic Book" pitchFamily="34" charset="0"/>
              </a:rPr>
              <a:t>La préparation du Synode</a:t>
            </a:r>
          </a:p>
          <a:p>
            <a:pPr marL="342900" indent="-342900">
              <a:buFontTx/>
              <a:buAutoNum type="arabicPeriod"/>
            </a:pPr>
            <a:endParaRPr lang="fr-FR" sz="3200">
              <a:latin typeface="Franklin Gothic Book" pitchFamily="34" charset="0"/>
            </a:endParaRPr>
          </a:p>
          <a:p>
            <a:pPr marL="342900" indent="-342900">
              <a:buFontTx/>
              <a:buAutoNum type="arabicPeriod"/>
            </a:pPr>
            <a:r>
              <a:rPr lang="fr-FR" sz="3200">
                <a:latin typeface="Franklin Gothic Book" pitchFamily="34" charset="0"/>
              </a:rPr>
              <a:t>Le Synode extraordinaire d’octobre 2014</a:t>
            </a:r>
          </a:p>
          <a:p>
            <a:pPr marL="342900" indent="-342900">
              <a:buFontTx/>
              <a:buAutoNum type="arabicPeriod"/>
            </a:pPr>
            <a:endParaRPr lang="fr-FR" sz="3200">
              <a:latin typeface="Franklin Gothic Book" pitchFamily="34" charset="0"/>
            </a:endParaRPr>
          </a:p>
          <a:p>
            <a:pPr marL="342900" indent="-342900">
              <a:buFontTx/>
              <a:buAutoNum type="arabicPeriod"/>
            </a:pPr>
            <a:r>
              <a:rPr lang="fr-FR" sz="3200">
                <a:latin typeface="Franklin Gothic Book" pitchFamily="34" charset="0"/>
              </a:rPr>
              <a:t>La suite du Synode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wipe(left)">
                                      <p:cBhvr>
                                        <p:cTn id="2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9562" y="482600"/>
            <a:ext cx="8686800" cy="838200"/>
          </a:xfrm>
        </p:spPr>
        <p:txBody>
          <a:bodyPr>
            <a:noAutofit/>
          </a:bodyPr>
          <a:lstStyle/>
          <a:p>
            <a:pPr eaLnBrk="1" fontAlgn="auto" hangingPunct="1">
              <a:spcAft>
                <a:spcPts val="0"/>
              </a:spcAft>
              <a:defRPr/>
            </a:pPr>
            <a:r>
              <a:rPr lang="fr-FR" dirty="0" smtClean="0"/>
              <a:t>3. Le synode Extraordinaire </a:t>
            </a:r>
            <a:r>
              <a:rPr lang="fr-FR" sz="2000" dirty="0" smtClean="0"/>
              <a:t>d’octobre 2014 </a:t>
            </a:r>
            <a:endParaRPr lang="fr-FR" sz="6000" dirty="0"/>
          </a:p>
        </p:txBody>
      </p:sp>
      <p:sp>
        <p:nvSpPr>
          <p:cNvPr id="34818" name="AutoShape 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4819" name="AutoShape 4"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4820" name="AutoShape 6"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4821" name="AutoShape 8"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4822" name="AutoShape 10"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4823" name="AutoShape 1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pic>
        <p:nvPicPr>
          <p:cNvPr id="34824" name="Image 16" descr="Synode sur la famille 2014e.jpg"/>
          <p:cNvPicPr>
            <a:picLocks noChangeAspect="1"/>
          </p:cNvPicPr>
          <p:nvPr/>
        </p:nvPicPr>
        <p:blipFill>
          <a:blip r:embed="rId2"/>
          <a:srcRect t="8279" b="8279"/>
          <a:stretch>
            <a:fillRect/>
          </a:stretch>
        </p:blipFill>
        <p:spPr bwMode="auto">
          <a:xfrm>
            <a:off x="0" y="1420813"/>
            <a:ext cx="9204325" cy="5437187"/>
          </a:xfrm>
          <a:prstGeom prst="rect">
            <a:avLst/>
          </a:prstGeom>
          <a:noFill/>
          <a:ln w="9525">
            <a:noFill/>
            <a:miter lim="800000"/>
            <a:headEnd/>
            <a:tailEnd/>
          </a:ln>
        </p:spPr>
      </p:pic>
      <p:sp>
        <p:nvSpPr>
          <p:cNvPr id="18" name="ZoneTexte 17"/>
          <p:cNvSpPr txBox="1">
            <a:spLocks noChangeArrowheads="1"/>
          </p:cNvSpPr>
          <p:nvPr/>
        </p:nvSpPr>
        <p:spPr bwMode="auto">
          <a:xfrm>
            <a:off x="1116013" y="1628775"/>
            <a:ext cx="7488237" cy="5203825"/>
          </a:xfrm>
          <a:prstGeom prst="rect">
            <a:avLst/>
          </a:prstGeom>
          <a:solidFill>
            <a:srgbClr val="C0C0C0">
              <a:alpha val="39999"/>
            </a:srgbClr>
          </a:solidFill>
          <a:ln w="9525">
            <a:noFill/>
            <a:miter lim="800000"/>
            <a:headEnd/>
            <a:tailEnd/>
          </a:ln>
        </p:spPr>
        <p:txBody>
          <a:bodyPr>
            <a:spAutoFit/>
          </a:bodyPr>
          <a:lstStyle/>
          <a:p>
            <a:pPr algn="just"/>
            <a:r>
              <a:rPr lang="fr-FR" sz="2400" b="1">
                <a:effectLst>
                  <a:outerShdw blurRad="38100" dist="38100" dir="2700000" algn="tl">
                    <a:srgbClr val="000000"/>
                  </a:outerShdw>
                </a:effectLst>
                <a:latin typeface="Franklin Gothic Book" pitchFamily="34" charset="0"/>
              </a:rPr>
              <a:t>La deuxième semaine était organisée sur la base de 10 groupes linguistiques qui pouvaient reprendre les questions posées dans le rapport provisoire et aider à la rédaction d’un document final confié à un groupe déjà constitué de six personnes nommées par le pape.    </a:t>
            </a:r>
            <a:r>
              <a:rPr lang="fr-FR" sz="2400" b="1">
                <a:effectLst>
                  <a:outerShdw blurRad="38100" dist="38100" dir="2700000" algn="tl">
                    <a:srgbClr val="000000"/>
                  </a:outerShdw>
                </a:effectLst>
                <a:latin typeface="Franklin Gothic Book" pitchFamily="34" charset="0"/>
                <a:hlinkClick r:id="rId3" action="ppaction://hlinkfile"/>
              </a:rPr>
              <a:t>XX</a:t>
            </a:r>
            <a:endParaRPr lang="fr-FR" sz="2400" b="1">
              <a:effectLst>
                <a:outerShdw blurRad="38100" dist="38100" dir="2700000" algn="tl">
                  <a:srgbClr val="000000"/>
                </a:outerShdw>
              </a:effectLst>
              <a:latin typeface="Franklin Gothic Book" pitchFamily="34" charset="0"/>
            </a:endParaRPr>
          </a:p>
          <a:p>
            <a:pPr algn="just"/>
            <a:endParaRPr lang="fr-FR" sz="2400" b="1">
              <a:effectLst>
                <a:outerShdw blurRad="38100" dist="38100" dir="2700000" algn="tl">
                  <a:srgbClr val="000000"/>
                </a:outerShdw>
              </a:effectLst>
              <a:latin typeface="Franklin Gothic Book" pitchFamily="34" charset="0"/>
            </a:endParaRPr>
          </a:p>
          <a:p>
            <a:pPr algn="just"/>
            <a:r>
              <a:rPr lang="fr-FR" sz="2400" b="1">
                <a:effectLst>
                  <a:outerShdw blurRad="38100" dist="38100" dir="2700000" algn="tl">
                    <a:srgbClr val="000000"/>
                  </a:outerShdw>
                </a:effectLst>
                <a:latin typeface="Franklin Gothic Book" pitchFamily="34" charset="0"/>
              </a:rPr>
              <a:t>Le document final a été voté au terme du Synode, à la majorité requise des 2/3 pour 59 des paragraphes, à la majorité simple pour 3 paragraphes qui portaient sur les divorcés-remariés (§ 52 avec 61% des voix – § 53 avec 57% ) et sur les personnes homosexuelles  (§ 55</a:t>
            </a:r>
            <a:r>
              <a:rPr lang="fr-FR" sz="2400" b="1">
                <a:latin typeface="Franklin Gothic Book" pitchFamily="34" charset="0"/>
              </a:rPr>
              <a:t> avec</a:t>
            </a:r>
            <a:r>
              <a:rPr lang="fr-FR"/>
              <a:t> </a:t>
            </a:r>
            <a:r>
              <a:rPr lang="fr-FR" sz="2400" b="1">
                <a:effectLst>
                  <a:outerShdw blurRad="38100" dist="38100" dir="2700000" algn="tl">
                    <a:srgbClr val="000000"/>
                  </a:outerShdw>
                </a:effectLst>
                <a:latin typeface="Franklin Gothic Book" pitchFamily="34" charset="0"/>
              </a:rPr>
              <a:t>64% des voix).  </a:t>
            </a:r>
          </a:p>
          <a:p>
            <a:pPr algn="just"/>
            <a:r>
              <a:rPr lang="fr-FR" sz="2400" b="1">
                <a:effectLst>
                  <a:outerShdw blurRad="38100" dist="38100" dir="2700000" algn="tl">
                    <a:srgbClr val="000000"/>
                  </a:outerShdw>
                </a:effectLst>
                <a:latin typeface="Franklin Gothic Book" pitchFamily="34" charset="0"/>
              </a:rPr>
              <a:t>Finalement complété par les Questions pour la réception et l’approfondissement  de la Relatio Synodi </a:t>
            </a:r>
            <a:r>
              <a:rPr lang="fr-FR" sz="2400" b="1">
                <a:effectLst>
                  <a:outerShdw blurRad="38100" dist="38100" dir="2700000" algn="tl">
                    <a:srgbClr val="000000"/>
                  </a:outerShdw>
                </a:effectLst>
                <a:latin typeface="Franklin Gothic Book" pitchFamily="34" charset="0"/>
                <a:hlinkClick r:id="rId4" action="ppaction://hlinkfile"/>
              </a:rPr>
              <a:t>XX</a:t>
            </a:r>
            <a:endParaRPr lang="fr-FR" sz="2400" b="1">
              <a:effectLst>
                <a:outerShdw blurRad="38100" dist="38100" dir="2700000" algn="tl">
                  <a:srgbClr val="000000"/>
                </a:outerShdw>
              </a:effectLst>
              <a:latin typeface="Franklin Gothic Boo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eaLnBrk="1" fontAlgn="auto" hangingPunct="1">
              <a:spcAft>
                <a:spcPts val="0"/>
              </a:spcAft>
              <a:defRPr/>
            </a:pPr>
            <a:r>
              <a:rPr lang="fr-FR" dirty="0" smtClean="0"/>
              <a:t>3. Le synode Extraordinaire </a:t>
            </a:r>
            <a:r>
              <a:rPr lang="fr-FR" sz="2000" dirty="0" smtClean="0"/>
              <a:t>d’octobre 2014 </a:t>
            </a:r>
            <a:endParaRPr lang="fr-FR" sz="6000" dirty="0"/>
          </a:p>
        </p:txBody>
      </p:sp>
      <p:sp>
        <p:nvSpPr>
          <p:cNvPr id="35842" name="AutoShape 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5843" name="AutoShape 4"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5844" name="AutoShape 6"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5845" name="AutoShape 8"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5846" name="AutoShape 10"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5847" name="AutoShape 1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pic>
        <p:nvPicPr>
          <p:cNvPr id="35848" name="Image 16" descr="Synode sur la famille 2014e.jpg"/>
          <p:cNvPicPr>
            <a:picLocks noChangeAspect="1"/>
          </p:cNvPicPr>
          <p:nvPr/>
        </p:nvPicPr>
        <p:blipFill>
          <a:blip r:embed="rId2"/>
          <a:srcRect t="8279" b="8279"/>
          <a:stretch>
            <a:fillRect/>
          </a:stretch>
        </p:blipFill>
        <p:spPr bwMode="auto">
          <a:xfrm>
            <a:off x="0" y="1420813"/>
            <a:ext cx="9204325" cy="5437187"/>
          </a:xfrm>
          <a:prstGeom prst="rect">
            <a:avLst/>
          </a:prstGeom>
          <a:noFill/>
          <a:ln w="9525">
            <a:noFill/>
            <a:miter lim="800000"/>
            <a:headEnd/>
            <a:tailEnd/>
          </a:ln>
        </p:spPr>
      </p:pic>
      <p:sp>
        <p:nvSpPr>
          <p:cNvPr id="18" name="ZoneTexte 17"/>
          <p:cNvSpPr txBox="1">
            <a:spLocks noChangeArrowheads="1"/>
          </p:cNvSpPr>
          <p:nvPr/>
        </p:nvSpPr>
        <p:spPr bwMode="auto">
          <a:xfrm>
            <a:off x="1476375" y="2205038"/>
            <a:ext cx="6911975" cy="4017962"/>
          </a:xfrm>
          <a:prstGeom prst="rect">
            <a:avLst/>
          </a:prstGeom>
          <a:solidFill>
            <a:srgbClr val="969696">
              <a:alpha val="39999"/>
            </a:srgbClr>
          </a:solidFill>
          <a:ln w="9525">
            <a:noFill/>
            <a:miter lim="800000"/>
            <a:headEnd/>
            <a:tailEnd/>
          </a:ln>
        </p:spPr>
        <p:txBody>
          <a:bodyPr>
            <a:spAutoFit/>
          </a:bodyPr>
          <a:lstStyle/>
          <a:p>
            <a:pPr algn="just">
              <a:defRPr/>
            </a:pPr>
            <a:r>
              <a:rPr lang="fr-FR" sz="2400" b="1">
                <a:effectLst>
                  <a:outerShdw blurRad="38100" dist="38100" dir="2700000" algn="tl">
                    <a:srgbClr val="000000"/>
                  </a:outerShdw>
                </a:effectLst>
                <a:latin typeface="Franklin Gothic Book" pitchFamily="34" charset="0"/>
              </a:rPr>
              <a:t>Le Pape a conclu le synode par un discours percutant en soulignant:</a:t>
            </a:r>
          </a:p>
          <a:p>
            <a:pPr algn="just">
              <a:buFontTx/>
              <a:buChar char="•"/>
              <a:defRPr/>
            </a:pPr>
            <a:r>
              <a:rPr lang="fr-FR" sz="2400" b="1">
                <a:effectLst>
                  <a:outerShdw blurRad="38100" dist="38100" dir="2700000" algn="tl">
                    <a:srgbClr val="000000"/>
                  </a:outerShdw>
                </a:effectLst>
                <a:latin typeface="Franklin Gothic Book" pitchFamily="34" charset="0"/>
              </a:rPr>
              <a:t> L’esprit de collégialité et de synodalité</a:t>
            </a:r>
          </a:p>
          <a:p>
            <a:pPr algn="just">
              <a:buFontTx/>
              <a:buChar char="•"/>
              <a:defRPr/>
            </a:pPr>
            <a:r>
              <a:rPr lang="fr-FR" sz="2400" b="1">
                <a:effectLst>
                  <a:outerShdw blurRad="38100" dist="38100" dir="2700000" algn="tl">
                    <a:srgbClr val="000000"/>
                  </a:outerShdw>
                </a:effectLst>
                <a:latin typeface="Franklin Gothic Book" pitchFamily="34" charset="0"/>
              </a:rPr>
              <a:t> Le risque de 5 tentations</a:t>
            </a:r>
          </a:p>
          <a:p>
            <a:pPr algn="just">
              <a:buFontTx/>
              <a:buChar char="•"/>
              <a:defRPr/>
            </a:pPr>
            <a:r>
              <a:rPr lang="fr-FR" sz="2400" b="1">
                <a:effectLst>
                  <a:outerShdw blurRad="38100" dist="38100" dir="2700000" algn="tl">
                    <a:srgbClr val="000000"/>
                  </a:outerShdw>
                </a:effectLst>
                <a:latin typeface="Franklin Gothic Book" pitchFamily="34" charset="0"/>
              </a:rPr>
              <a:t> Une véritable expérience d’Eglise, dans son unité, sa fidélité à l’Evangile, à l’accueil sans peur dans la miséricorde. </a:t>
            </a:r>
          </a:p>
          <a:p>
            <a:pPr algn="just">
              <a:buFontTx/>
              <a:buChar char="•"/>
              <a:defRPr/>
            </a:pPr>
            <a:r>
              <a:rPr lang="fr-FR" sz="2400" b="1">
                <a:effectLst>
                  <a:outerShdw blurRad="38100" dist="38100" dir="2700000" algn="tl">
                    <a:srgbClr val="000000"/>
                  </a:outerShdw>
                </a:effectLst>
                <a:latin typeface="Franklin Gothic Book" pitchFamily="34" charset="0"/>
              </a:rPr>
              <a:t>La « Relatio Synodi » est la « lineamenta » pour la réflexion des conférences épiscopales dans la perspective du Synode de 2015.     </a:t>
            </a:r>
            <a:r>
              <a:rPr lang="fr-FR" sz="2400" b="1">
                <a:effectLst>
                  <a:outerShdw blurRad="38100" dist="38100" dir="2700000" algn="tl">
                    <a:srgbClr val="000000"/>
                  </a:outerShdw>
                </a:effectLst>
                <a:latin typeface="Franklin Gothic Book" pitchFamily="34" charset="0"/>
                <a:hlinkClick r:id="rId3" action="ppaction://hlinkfile"/>
              </a:rPr>
              <a:t>XX</a:t>
            </a:r>
            <a:endParaRPr lang="fr-FR"/>
          </a:p>
          <a:p>
            <a:pPr algn="just">
              <a:buFontTx/>
              <a:buChar char="•"/>
              <a:defRPr/>
            </a:pP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noAutofit/>
          </a:bodyPr>
          <a:lstStyle/>
          <a:p>
            <a:pPr eaLnBrk="1" fontAlgn="auto" hangingPunct="1">
              <a:spcAft>
                <a:spcPts val="0"/>
              </a:spcAft>
              <a:defRPr/>
            </a:pPr>
            <a:r>
              <a:rPr lang="fr-FR" dirty="0" smtClean="0"/>
              <a:t>3. Le synode Extraordinaire </a:t>
            </a:r>
            <a:r>
              <a:rPr lang="fr-FR" sz="2000" dirty="0" smtClean="0"/>
              <a:t>d’octobre 2014 </a:t>
            </a:r>
            <a:endParaRPr lang="fr-FR" sz="6000" dirty="0"/>
          </a:p>
        </p:txBody>
      </p:sp>
      <p:sp>
        <p:nvSpPr>
          <p:cNvPr id="36866" name="AutoShape 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6867" name="AutoShape 4"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6868" name="AutoShape 6"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6869" name="AutoShape 8"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6870" name="AutoShape 10"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36871" name="AutoShape 12" descr="http://journal-en-ligne.la-croix.com/ee/lacr/_main_/2014/10/04/004/article5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pic>
        <p:nvPicPr>
          <p:cNvPr id="36872" name="Image 16" descr="Synode sur la famille 2014e.jpg"/>
          <p:cNvPicPr>
            <a:picLocks noChangeAspect="1"/>
          </p:cNvPicPr>
          <p:nvPr/>
        </p:nvPicPr>
        <p:blipFill>
          <a:blip r:embed="rId2"/>
          <a:srcRect t="8279" b="8279"/>
          <a:stretch>
            <a:fillRect/>
          </a:stretch>
        </p:blipFill>
        <p:spPr bwMode="auto">
          <a:xfrm>
            <a:off x="0" y="1420813"/>
            <a:ext cx="9204325" cy="5437187"/>
          </a:xfrm>
          <a:prstGeom prst="rect">
            <a:avLst/>
          </a:prstGeom>
          <a:noFill/>
          <a:ln w="9525">
            <a:noFill/>
            <a:miter lim="800000"/>
            <a:headEnd/>
            <a:tailEnd/>
          </a:ln>
        </p:spPr>
      </p:pic>
      <p:sp>
        <p:nvSpPr>
          <p:cNvPr id="11" name="Espace réservé du contenu 2">
            <a:hlinkClick r:id="rId3" action="ppaction://hlinkfile"/>
          </p:cNvPr>
          <p:cNvSpPr>
            <a:spLocks/>
          </p:cNvSpPr>
          <p:nvPr/>
        </p:nvSpPr>
        <p:spPr bwMode="auto">
          <a:xfrm>
            <a:off x="539750" y="1916113"/>
            <a:ext cx="8064500" cy="4752975"/>
          </a:xfrm>
          <a:prstGeom prst="rect">
            <a:avLst/>
          </a:prstGeom>
          <a:solidFill>
            <a:srgbClr val="FBEEC9">
              <a:alpha val="70195"/>
            </a:srgbClr>
          </a:solidFill>
          <a:ln w="9525">
            <a:noFill/>
            <a:miter lim="800000"/>
            <a:headEnd/>
            <a:tailEnd/>
          </a:ln>
        </p:spPr>
        <p:txBody>
          <a:bodyPr/>
          <a:lstStyle/>
          <a:p>
            <a:pPr marL="342900" indent="-342900">
              <a:spcBef>
                <a:spcPct val="20000"/>
              </a:spcBef>
              <a:buClr>
                <a:schemeClr val="accent1"/>
              </a:buClr>
              <a:buSzPct val="70000"/>
              <a:buFont typeface="Wingdings 2" pitchFamily="18" charset="2"/>
              <a:buNone/>
            </a:pPr>
            <a:r>
              <a:rPr lang="fr-FR" sz="2400">
                <a:solidFill>
                  <a:schemeClr val="bg1"/>
                </a:solidFill>
                <a:latin typeface="Franklin Gothic Book" pitchFamily="34" charset="0"/>
              </a:rPr>
              <a:t>Le large écho médiatique des débats va retenir surtout les controverses autour de la discipline du mariage, l’accueil des divorcés-remariés aux sacrements et l’accueil des personnes homosexuelles. </a:t>
            </a:r>
          </a:p>
          <a:p>
            <a:pPr marL="342900" indent="-342900">
              <a:spcBef>
                <a:spcPct val="20000"/>
              </a:spcBef>
              <a:buClr>
                <a:schemeClr val="accent1"/>
              </a:buClr>
              <a:buSzPct val="70000"/>
              <a:buFont typeface="Wingdings 2" pitchFamily="18" charset="2"/>
              <a:buNone/>
            </a:pPr>
            <a:r>
              <a:rPr lang="fr-FR" sz="2400">
                <a:solidFill>
                  <a:schemeClr val="bg1"/>
                </a:solidFill>
                <a:latin typeface="Franklin Gothic Book" pitchFamily="34" charset="0"/>
              </a:rPr>
              <a:t>La transparence voulue des échanges et leur transcription par les médias n’amèneront pas toujours que de la clarté pour ceux qui ne participent pas au Synode et surtout pour ceux qui sont loin de l’Église. </a:t>
            </a:r>
          </a:p>
          <a:p>
            <a:pPr marL="342900" indent="-342900">
              <a:spcBef>
                <a:spcPct val="20000"/>
              </a:spcBef>
              <a:buClr>
                <a:schemeClr val="accent1"/>
              </a:buClr>
              <a:buSzPct val="70000"/>
              <a:buFont typeface="Wingdings 2" pitchFamily="18" charset="2"/>
              <a:buNone/>
            </a:pPr>
            <a:r>
              <a:rPr lang="fr-FR" sz="2400">
                <a:solidFill>
                  <a:schemeClr val="bg1"/>
                </a:solidFill>
                <a:latin typeface="Franklin Gothic Book" pitchFamily="34" charset="0"/>
              </a:rPr>
              <a:t>Certains sont même déroutés par le style des débats qui montrent publiquement une diversité de positions qui a toujours existé mais qu’une certaine tradition ecclésiale s’efforçait de cacher. </a:t>
            </a:r>
          </a:p>
          <a:p>
            <a:pPr marL="342900" indent="-342900">
              <a:spcBef>
                <a:spcPct val="20000"/>
              </a:spcBef>
              <a:buClr>
                <a:schemeClr val="accent1"/>
              </a:buClr>
              <a:buSzPct val="70000"/>
              <a:buFont typeface="Wingdings 2" pitchFamily="18" charset="2"/>
              <a:buNone/>
            </a:pPr>
            <a:endParaRPr lang="fr-FR" sz="240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None/>
            </a:pPr>
            <a:endParaRPr lang="fr-FR" sz="240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None/>
            </a:pPr>
            <a:endParaRPr lang="fr-FR" sz="2400">
              <a:solidFill>
                <a:schemeClr val="tx2"/>
              </a:solidFill>
              <a:latin typeface="Franklin Gothic Boo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4. LA SUITE DU synode </a:t>
            </a:r>
            <a:endParaRPr lang="fr-FR" dirty="0"/>
          </a:p>
        </p:txBody>
      </p:sp>
      <p:sp>
        <p:nvSpPr>
          <p:cNvPr id="3" name="Espace réservé du contenu 2"/>
          <p:cNvSpPr>
            <a:spLocks noGrp="1"/>
          </p:cNvSpPr>
          <p:nvPr>
            <p:ph idx="1"/>
          </p:nvPr>
        </p:nvSpPr>
        <p:spPr>
          <a:xfrm>
            <a:off x="323850" y="4652963"/>
            <a:ext cx="8820150" cy="1944687"/>
          </a:xfrm>
        </p:spPr>
        <p:txBody>
          <a:bodyPr>
            <a:normAutofit lnSpcReduction="10000"/>
          </a:bodyPr>
          <a:lstStyle/>
          <a:p>
            <a:pPr eaLnBrk="1" fontAlgn="auto" hangingPunct="1">
              <a:spcAft>
                <a:spcPts val="0"/>
              </a:spcAft>
              <a:buFont typeface="Wingdings 2"/>
              <a:buNone/>
              <a:defRPr/>
            </a:pPr>
            <a:r>
              <a:rPr lang="fr-FR" sz="2400" dirty="0" smtClean="0"/>
              <a:t>Le Synode extraordinaire vise à mettre toute l’Église en état synodal. </a:t>
            </a:r>
          </a:p>
          <a:p>
            <a:pPr eaLnBrk="1" fontAlgn="auto" hangingPunct="1">
              <a:spcAft>
                <a:spcPts val="0"/>
              </a:spcAft>
              <a:buFont typeface="Wingdings 2"/>
              <a:buNone/>
              <a:defRPr/>
            </a:pPr>
            <a:r>
              <a:rPr lang="fr-FR" sz="2400" dirty="0" smtClean="0"/>
              <a:t>« Synode » est un terme grec composé (</a:t>
            </a:r>
            <a:r>
              <a:rPr lang="fr-FR" sz="2400" dirty="0" smtClean="0">
                <a:latin typeface="Alexandre" pitchFamily="2" charset="2"/>
              </a:rPr>
              <a:t>Sun-</a:t>
            </a:r>
            <a:r>
              <a:rPr lang="fr-FR" sz="2400" dirty="0" err="1" smtClean="0">
                <a:latin typeface="Alexandre" pitchFamily="2" charset="2"/>
              </a:rPr>
              <a:t>odo</a:t>
            </a:r>
            <a:r>
              <a:rPr lang="fr-FR" sz="2400" dirty="0" smtClean="0">
                <a:latin typeface="Alexandre" pitchFamily="2" charset="2"/>
                <a:sym typeface="Symbol"/>
              </a:rPr>
              <a:t></a:t>
            </a:r>
            <a:r>
              <a:rPr lang="fr-FR" sz="2400" dirty="0" smtClean="0"/>
              <a:t>) pour dire «</a:t>
            </a:r>
            <a:r>
              <a:rPr lang="fr-FR" sz="2400" i="1" dirty="0" smtClean="0"/>
              <a:t> chemin ensemble</a:t>
            </a:r>
            <a:r>
              <a:rPr lang="fr-FR" sz="2400" dirty="0" smtClean="0"/>
              <a:t> » </a:t>
            </a:r>
          </a:p>
          <a:p>
            <a:pPr algn="r" eaLnBrk="1" fontAlgn="auto" hangingPunct="1">
              <a:spcAft>
                <a:spcPts val="0"/>
              </a:spcAft>
              <a:buFont typeface="Wingdings 2"/>
              <a:buNone/>
              <a:defRPr/>
            </a:pPr>
            <a:r>
              <a:rPr lang="fr-FR" sz="2400" b="1" dirty="0" smtClean="0"/>
              <a:t>Quelques repères pour ce chemin ensemble</a:t>
            </a:r>
          </a:p>
          <a:p>
            <a:pPr eaLnBrk="1" fontAlgn="auto" hangingPunct="1">
              <a:spcAft>
                <a:spcPts val="0"/>
              </a:spcAft>
              <a:buFont typeface="Wingdings 2"/>
              <a:buNone/>
              <a:defRPr/>
            </a:pPr>
            <a:endParaRPr lang="fr-FR" sz="2400" dirty="0" smtClean="0"/>
          </a:p>
          <a:p>
            <a:pPr eaLnBrk="1" fontAlgn="auto" hangingPunct="1">
              <a:spcAft>
                <a:spcPts val="0"/>
              </a:spcAft>
              <a:buFont typeface="Wingdings 2"/>
              <a:buNone/>
              <a:defRPr/>
            </a:pPr>
            <a:endParaRPr lang="fr-FR" sz="2400" dirty="0" smtClean="0"/>
          </a:p>
        </p:txBody>
      </p:sp>
      <p:pic>
        <p:nvPicPr>
          <p:cNvPr id="5" name="Image 4" descr="Chemin ensemble c.jpg"/>
          <p:cNvPicPr>
            <a:picLocks noChangeAspect="1"/>
          </p:cNvPicPr>
          <p:nvPr/>
        </p:nvPicPr>
        <p:blipFill>
          <a:blip r:embed="rId2"/>
          <a:srcRect l="1173"/>
          <a:stretch>
            <a:fillRect/>
          </a:stretch>
        </p:blipFill>
        <p:spPr bwMode="auto">
          <a:xfrm>
            <a:off x="0" y="1268413"/>
            <a:ext cx="9144000" cy="14398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3000"/>
                                        <p:tgtEl>
                                          <p:spTgt spid="5"/>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mage 4" descr="Chemin ensemble c.jpg"/>
          <p:cNvPicPr>
            <a:picLocks noChangeAspect="1"/>
          </p:cNvPicPr>
          <p:nvPr/>
        </p:nvPicPr>
        <p:blipFill>
          <a:blip r:embed="rId2"/>
          <a:srcRect l="1173"/>
          <a:stretch>
            <a:fillRect/>
          </a:stretch>
        </p:blipFill>
        <p:spPr bwMode="auto">
          <a:xfrm>
            <a:off x="0" y="115888"/>
            <a:ext cx="9144000" cy="1441450"/>
          </a:xfrm>
          <a:prstGeom prst="rect">
            <a:avLst/>
          </a:prstGeom>
          <a:noFill/>
          <a:ln w="9525">
            <a:noFill/>
            <a:miter lim="800000"/>
            <a:headEnd/>
            <a:tailEnd/>
          </a:ln>
        </p:spPr>
      </p:pic>
      <p:sp>
        <p:nvSpPr>
          <p:cNvPr id="2" name="Titre 1"/>
          <p:cNvSpPr>
            <a:spLocks noGrp="1"/>
          </p:cNvSpPr>
          <p:nvPr>
            <p:ph type="title"/>
          </p:nvPr>
        </p:nvSpPr>
        <p:spPr/>
        <p:txBody>
          <a:bodyPr/>
          <a:lstStyle/>
          <a:p>
            <a:pPr eaLnBrk="1" fontAlgn="auto" hangingPunct="1">
              <a:spcAft>
                <a:spcPts val="0"/>
              </a:spcAft>
              <a:defRPr/>
            </a:pPr>
            <a:r>
              <a:rPr lang="fr-FR" dirty="0" smtClean="0">
                <a:effectLst>
                  <a:outerShdw blurRad="38100" dist="38100" dir="2700000" algn="tl">
                    <a:srgbClr val="000000">
                      <a:alpha val="43137"/>
                    </a:srgbClr>
                  </a:outerShdw>
                  <a:reflection blurRad="12700" stA="48000" endA="300" endPos="55000" dir="5400000" sy="-90000" algn="bl" rotWithShape="0"/>
                </a:effectLst>
              </a:rPr>
              <a:t>4. LA SUITE DU synode </a:t>
            </a:r>
            <a:endParaRPr lang="fr-FR" dirty="0">
              <a:effectLst>
                <a:outerShdw blurRad="38100" dist="38100" dir="2700000" algn="tl">
                  <a:srgbClr val="000000">
                    <a:alpha val="43137"/>
                  </a:srgbClr>
                </a:outerShdw>
                <a:reflection blurRad="12700" stA="48000" endA="300" endPos="55000" dir="5400000" sy="-90000" algn="bl" rotWithShape="0"/>
              </a:effectLst>
            </a:endParaRPr>
          </a:p>
        </p:txBody>
      </p:sp>
      <p:sp>
        <p:nvSpPr>
          <p:cNvPr id="7" name="ZoneTexte 6"/>
          <p:cNvSpPr txBox="1">
            <a:spLocks noChangeArrowheads="1"/>
          </p:cNvSpPr>
          <p:nvPr/>
        </p:nvSpPr>
        <p:spPr bwMode="auto">
          <a:xfrm>
            <a:off x="4572000" y="2708275"/>
            <a:ext cx="4313238" cy="2227263"/>
          </a:xfrm>
          <a:prstGeom prst="rect">
            <a:avLst/>
          </a:prstGeom>
          <a:noFill/>
          <a:ln w="9525">
            <a:noFill/>
            <a:miter lim="800000"/>
            <a:headEnd/>
            <a:tailEnd/>
          </a:ln>
        </p:spPr>
        <p:txBody>
          <a:bodyPr wrap="none">
            <a:spAutoFit/>
          </a:bodyPr>
          <a:lstStyle/>
          <a:p>
            <a:pPr marL="342900" indent="-342900">
              <a:buFont typeface="Franklin Gothic Medium" pitchFamily="34" charset="0"/>
              <a:buAutoNum type="arabicParenR"/>
            </a:pPr>
            <a:r>
              <a:rPr lang="fr-FR" sz="2800" b="1">
                <a:latin typeface="Franklin Gothic Book" pitchFamily="34" charset="0"/>
              </a:rPr>
              <a:t> Le but de la marche </a:t>
            </a:r>
          </a:p>
          <a:p>
            <a:pPr marL="342900" indent="-342900">
              <a:buFont typeface="Franklin Gothic Medium" pitchFamily="34" charset="0"/>
              <a:buAutoNum type="arabicParenR"/>
            </a:pPr>
            <a:r>
              <a:rPr lang="fr-FR" sz="2800" b="1">
                <a:latin typeface="Franklin Gothic Book" pitchFamily="34" charset="0"/>
              </a:rPr>
              <a:t> La manière de marcher</a:t>
            </a:r>
          </a:p>
          <a:p>
            <a:pPr marL="342900" indent="-342900">
              <a:buFont typeface="Franklin Gothic Medium" pitchFamily="34" charset="0"/>
              <a:buAutoNum type="arabicParenR"/>
            </a:pPr>
            <a:r>
              <a:rPr lang="fr-FR" sz="2800" b="1">
                <a:latin typeface="Franklin Gothic Book" pitchFamily="34" charset="0"/>
              </a:rPr>
              <a:t> Le rythme de la marche </a:t>
            </a:r>
          </a:p>
          <a:p>
            <a:pPr marL="342900" indent="-342900">
              <a:buFont typeface="Franklin Gothic Medium" pitchFamily="34" charset="0"/>
              <a:buAutoNum type="arabicParenR"/>
            </a:pPr>
            <a:r>
              <a:rPr lang="fr-FR" sz="2800" b="1">
                <a:latin typeface="Franklin Gothic Book" pitchFamily="34" charset="0"/>
              </a:rPr>
              <a:t> Les obstacles du terrain </a:t>
            </a:r>
          </a:p>
          <a:p>
            <a:pPr marL="342900" indent="-342900">
              <a:buFont typeface="Franklin Gothic Medium" pitchFamily="34" charset="0"/>
              <a:buAutoNum type="arabicParenR"/>
            </a:pPr>
            <a:r>
              <a:rPr lang="fr-FR" sz="2800" b="1">
                <a:latin typeface="Franklin Gothic Book" pitchFamily="34" charset="0"/>
              </a:rPr>
              <a:t> L’environnement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Image 4" descr="Chemin ensemble c.jpg"/>
          <p:cNvPicPr>
            <a:picLocks noChangeAspect="1"/>
          </p:cNvPicPr>
          <p:nvPr/>
        </p:nvPicPr>
        <p:blipFill>
          <a:blip r:embed="rId2"/>
          <a:srcRect l="1173"/>
          <a:stretch>
            <a:fillRect/>
          </a:stretch>
        </p:blipFill>
        <p:spPr bwMode="auto">
          <a:xfrm>
            <a:off x="0" y="115888"/>
            <a:ext cx="9144000" cy="1441450"/>
          </a:xfrm>
          <a:prstGeom prst="rect">
            <a:avLst/>
          </a:prstGeom>
          <a:noFill/>
          <a:ln w="9525">
            <a:noFill/>
            <a:miter lim="800000"/>
            <a:headEnd/>
            <a:tailEnd/>
          </a:ln>
        </p:spPr>
      </p:pic>
      <p:sp>
        <p:nvSpPr>
          <p:cNvPr id="2" name="Titre 1"/>
          <p:cNvSpPr>
            <a:spLocks noGrp="1"/>
          </p:cNvSpPr>
          <p:nvPr>
            <p:ph type="title"/>
          </p:nvPr>
        </p:nvSpPr>
        <p:spPr/>
        <p:txBody>
          <a:bodyPr/>
          <a:lstStyle/>
          <a:p>
            <a:pPr eaLnBrk="1" fontAlgn="auto" hangingPunct="1">
              <a:spcAft>
                <a:spcPts val="0"/>
              </a:spcAft>
              <a:defRPr/>
            </a:pPr>
            <a:r>
              <a:rPr lang="fr-FR" dirty="0" smtClean="0">
                <a:effectLst>
                  <a:outerShdw blurRad="38100" dist="38100" dir="2700000" algn="tl">
                    <a:srgbClr val="000000">
                      <a:alpha val="43137"/>
                    </a:srgbClr>
                  </a:outerShdw>
                  <a:reflection blurRad="12700" stA="48000" endA="300" endPos="55000" dir="5400000" sy="-90000" algn="bl" rotWithShape="0"/>
                </a:effectLst>
              </a:rPr>
              <a:t>4. LA SUITE DU synode </a:t>
            </a:r>
            <a:endParaRPr lang="fr-FR"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9939" name="ZoneTexte 6"/>
          <p:cNvSpPr txBox="1">
            <a:spLocks noChangeArrowheads="1"/>
          </p:cNvSpPr>
          <p:nvPr/>
        </p:nvSpPr>
        <p:spPr bwMode="auto">
          <a:xfrm>
            <a:off x="4471988" y="1700213"/>
            <a:ext cx="3730625" cy="523875"/>
          </a:xfrm>
          <a:prstGeom prst="rect">
            <a:avLst/>
          </a:prstGeom>
          <a:noFill/>
          <a:ln w="9525">
            <a:noFill/>
            <a:miter lim="800000"/>
            <a:headEnd/>
            <a:tailEnd/>
          </a:ln>
        </p:spPr>
        <p:txBody>
          <a:bodyPr wrap="none">
            <a:spAutoFit/>
          </a:bodyPr>
          <a:lstStyle/>
          <a:p>
            <a:pPr marL="342900" indent="-342900">
              <a:buFont typeface="Franklin Gothic Medium" pitchFamily="34" charset="0"/>
              <a:buAutoNum type="arabicParenR"/>
            </a:pPr>
            <a:r>
              <a:rPr lang="fr-FR" sz="2800" b="1">
                <a:latin typeface="Franklin Gothic Book" pitchFamily="34" charset="0"/>
              </a:rPr>
              <a:t> Le but de la marche </a:t>
            </a:r>
          </a:p>
        </p:txBody>
      </p:sp>
      <p:pic>
        <p:nvPicPr>
          <p:cNvPr id="6" name="Picture 8" descr="Saint-Benoit_Tamie"/>
          <p:cNvPicPr>
            <a:picLocks noChangeAspect="1" noChangeArrowheads="1"/>
          </p:cNvPicPr>
          <p:nvPr/>
        </p:nvPicPr>
        <p:blipFill>
          <a:blip r:embed="rId3" cstate="print"/>
          <a:srcRect/>
          <a:stretch>
            <a:fillRect/>
          </a:stretch>
        </p:blipFill>
        <p:spPr bwMode="auto">
          <a:xfrm>
            <a:off x="220811" y="1844824"/>
            <a:ext cx="2767013" cy="4856163"/>
          </a:xfrm>
          <a:prstGeom prst="rect">
            <a:avLst/>
          </a:prstGeom>
          <a:ln>
            <a:noFill/>
          </a:ln>
          <a:effectLst>
            <a:softEdge rad="112500"/>
          </a:effectLst>
        </p:spPr>
      </p:pic>
      <p:sp>
        <p:nvSpPr>
          <p:cNvPr id="8" name="ZoneTexte 7"/>
          <p:cNvSpPr txBox="1">
            <a:spLocks noChangeArrowheads="1"/>
          </p:cNvSpPr>
          <p:nvPr/>
        </p:nvSpPr>
        <p:spPr bwMode="auto">
          <a:xfrm>
            <a:off x="4643438" y="2708275"/>
            <a:ext cx="4176712" cy="3444875"/>
          </a:xfrm>
          <a:prstGeom prst="rect">
            <a:avLst/>
          </a:prstGeom>
          <a:noFill/>
          <a:ln w="9525">
            <a:noFill/>
            <a:miter lim="800000"/>
            <a:headEnd/>
            <a:tailEnd/>
          </a:ln>
        </p:spPr>
        <p:txBody>
          <a:bodyPr>
            <a:spAutoFit/>
          </a:bodyPr>
          <a:lstStyle/>
          <a:p>
            <a:r>
              <a:rPr lang="fr-FR" sz="2000" b="1">
                <a:latin typeface="Franklin Gothic Book" pitchFamily="34" charset="0"/>
              </a:rPr>
              <a:t>On a pu entendre des journalistes dire que "</a:t>
            </a:r>
            <a:r>
              <a:rPr lang="fr-FR" sz="2000" b="1" i="1">
                <a:latin typeface="Franklin Gothic Book" pitchFamily="34" charset="0"/>
              </a:rPr>
              <a:t>l’Église [allait] peut-être se mettre enfin à l’écoute du monde</a:t>
            </a:r>
            <a:r>
              <a:rPr lang="fr-FR" sz="2000" b="1">
                <a:latin typeface="Franklin Gothic Book" pitchFamily="34" charset="0"/>
              </a:rPr>
              <a:t>" : ce n’est pas le but.  </a:t>
            </a:r>
          </a:p>
          <a:p>
            <a:endParaRPr lang="fr-FR" sz="2000" b="1">
              <a:latin typeface="Franklin Gothic Book" pitchFamily="34" charset="0"/>
            </a:endParaRPr>
          </a:p>
          <a:p>
            <a:r>
              <a:rPr lang="fr-FR" sz="2000" b="1">
                <a:latin typeface="Franklin Gothic Book" pitchFamily="34" charset="0"/>
              </a:rPr>
              <a:t>Le but, c’est d’écouter ensemble ce que Dieu veut nous dire dans les circonstances nouvelles où nous sommes avec tous les humains  et d’accepter le risque de la conversion.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500"/>
                                        <p:tgtEl>
                                          <p:spTgt spid="8">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age 4" descr="Chemin ensemble c.jpg"/>
          <p:cNvPicPr>
            <a:picLocks noChangeAspect="1"/>
          </p:cNvPicPr>
          <p:nvPr/>
        </p:nvPicPr>
        <p:blipFill>
          <a:blip r:embed="rId2"/>
          <a:srcRect l="1173"/>
          <a:stretch>
            <a:fillRect/>
          </a:stretch>
        </p:blipFill>
        <p:spPr bwMode="auto">
          <a:xfrm>
            <a:off x="0" y="115888"/>
            <a:ext cx="9144000" cy="1441450"/>
          </a:xfrm>
          <a:prstGeom prst="rect">
            <a:avLst/>
          </a:prstGeom>
          <a:noFill/>
          <a:ln w="9525">
            <a:noFill/>
            <a:miter lim="800000"/>
            <a:headEnd/>
            <a:tailEnd/>
          </a:ln>
        </p:spPr>
      </p:pic>
      <p:sp>
        <p:nvSpPr>
          <p:cNvPr id="2" name="Titre 1"/>
          <p:cNvSpPr>
            <a:spLocks noGrp="1"/>
          </p:cNvSpPr>
          <p:nvPr>
            <p:ph type="title"/>
          </p:nvPr>
        </p:nvSpPr>
        <p:spPr/>
        <p:txBody>
          <a:bodyPr/>
          <a:lstStyle/>
          <a:p>
            <a:pPr eaLnBrk="1" fontAlgn="auto" hangingPunct="1">
              <a:spcAft>
                <a:spcPts val="0"/>
              </a:spcAft>
              <a:defRPr/>
            </a:pPr>
            <a:r>
              <a:rPr lang="fr-FR" dirty="0" smtClean="0">
                <a:effectLst>
                  <a:outerShdw blurRad="38100" dist="38100" dir="2700000" algn="tl">
                    <a:srgbClr val="000000">
                      <a:alpha val="43137"/>
                    </a:srgbClr>
                  </a:outerShdw>
                  <a:reflection blurRad="12700" stA="48000" endA="300" endPos="55000" dir="5400000" sy="-90000" algn="bl" rotWithShape="0"/>
                </a:effectLst>
              </a:rPr>
              <a:t>4. LA SUITE DU synode </a:t>
            </a:r>
            <a:endParaRPr lang="fr-FR" dirty="0">
              <a:effectLst>
                <a:outerShdw blurRad="38100" dist="38100" dir="2700000" algn="tl">
                  <a:srgbClr val="000000">
                    <a:alpha val="43137"/>
                  </a:srgbClr>
                </a:outerShdw>
                <a:reflection blurRad="12700" stA="48000" endA="300" endPos="55000" dir="5400000" sy="-90000" algn="bl" rotWithShape="0"/>
              </a:effectLst>
            </a:endParaRPr>
          </a:p>
        </p:txBody>
      </p:sp>
      <p:sp>
        <p:nvSpPr>
          <p:cNvPr id="40963" name="ZoneTexte 6"/>
          <p:cNvSpPr txBox="1">
            <a:spLocks noChangeArrowheads="1"/>
          </p:cNvSpPr>
          <p:nvPr/>
        </p:nvSpPr>
        <p:spPr bwMode="auto">
          <a:xfrm>
            <a:off x="4471988" y="1700213"/>
            <a:ext cx="4240212" cy="523875"/>
          </a:xfrm>
          <a:prstGeom prst="rect">
            <a:avLst/>
          </a:prstGeom>
          <a:noFill/>
          <a:ln w="9525">
            <a:noFill/>
            <a:miter lim="800000"/>
            <a:headEnd/>
            <a:tailEnd/>
          </a:ln>
        </p:spPr>
        <p:txBody>
          <a:bodyPr wrap="none">
            <a:spAutoFit/>
          </a:bodyPr>
          <a:lstStyle/>
          <a:p>
            <a:pPr marL="514350" indent="-514350">
              <a:buFont typeface="Franklin Gothic Medium" pitchFamily="34" charset="0"/>
              <a:buAutoNum type="arabicParenR" startAt="2"/>
            </a:pPr>
            <a:r>
              <a:rPr lang="fr-FR" sz="2800" b="1">
                <a:latin typeface="Franklin Gothic Book" pitchFamily="34" charset="0"/>
              </a:rPr>
              <a:t>La manière de marcher</a:t>
            </a:r>
          </a:p>
        </p:txBody>
      </p:sp>
      <p:sp>
        <p:nvSpPr>
          <p:cNvPr id="40964" name="AutoShape 2" descr="http://journal-en-ligne.la-croix.com/ee/lacr/_main_/2014/10/06/026/article2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40965" name="AutoShape 4" descr="http://journal-en-ligne.la-croix.com/ee/lacr/_main_/2014/10/06/026/article2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40966" name="AutoShape 6" descr="http://journal-en-ligne.la-croix.com/ee/lacr/_main_/2014/10/06/026/article2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pic>
        <p:nvPicPr>
          <p:cNvPr id="8" name="Image 7" descr="pape François au Synode.jpg"/>
          <p:cNvPicPr>
            <a:picLocks noChangeAspect="1"/>
          </p:cNvPicPr>
          <p:nvPr/>
        </p:nvPicPr>
        <p:blipFill>
          <a:blip r:embed="rId3" cstate="print"/>
          <a:srcRect l="20065" t="13250" r="52217" b="59450"/>
          <a:stretch>
            <a:fillRect/>
          </a:stretch>
        </p:blipFill>
        <p:spPr>
          <a:xfrm>
            <a:off x="179512" y="2564904"/>
            <a:ext cx="3600400" cy="3888432"/>
          </a:xfrm>
          <a:prstGeom prst="rect">
            <a:avLst/>
          </a:prstGeom>
          <a:ln>
            <a:noFill/>
          </a:ln>
          <a:effectLst>
            <a:softEdge rad="112500"/>
          </a:effectLst>
        </p:spPr>
      </p:pic>
      <p:sp>
        <p:nvSpPr>
          <p:cNvPr id="9" name="ZoneTexte 8"/>
          <p:cNvSpPr txBox="1">
            <a:spLocks noChangeArrowheads="1"/>
          </p:cNvSpPr>
          <p:nvPr/>
        </p:nvSpPr>
        <p:spPr bwMode="auto">
          <a:xfrm>
            <a:off x="4716463" y="3068638"/>
            <a:ext cx="4032250" cy="2835275"/>
          </a:xfrm>
          <a:prstGeom prst="rect">
            <a:avLst/>
          </a:prstGeom>
          <a:noFill/>
          <a:ln w="9525">
            <a:noFill/>
            <a:miter lim="800000"/>
            <a:headEnd/>
            <a:tailEnd/>
          </a:ln>
        </p:spPr>
        <p:txBody>
          <a:bodyPr>
            <a:spAutoFit/>
          </a:bodyPr>
          <a:lstStyle/>
          <a:p>
            <a:r>
              <a:rPr lang="fr-FR" sz="2000" b="1">
                <a:latin typeface="Franklin Gothic Book" pitchFamily="34" charset="0"/>
              </a:rPr>
              <a:t>Elle a été assez clairement indiquée par le pape François à la veille de l’ouverture du Synode : </a:t>
            </a:r>
          </a:p>
          <a:p>
            <a:r>
              <a:rPr lang="fr-FR" sz="2000" b="1">
                <a:latin typeface="Franklin Gothic Book" pitchFamily="34" charset="0"/>
              </a:rPr>
              <a:t>il faut faire place  à trois dons de l’Esprit  : </a:t>
            </a:r>
          </a:p>
          <a:p>
            <a:endParaRPr lang="fr-FR" sz="2000" b="1">
              <a:latin typeface="Franklin Gothic Book" pitchFamily="34" charset="0"/>
            </a:endParaRPr>
          </a:p>
          <a:p>
            <a:pPr>
              <a:buFont typeface="Arial" charset="0"/>
              <a:buChar char="•"/>
            </a:pPr>
            <a:r>
              <a:rPr lang="fr-FR" sz="2000" b="1">
                <a:latin typeface="Franklin Gothic Book" pitchFamily="34" charset="0"/>
              </a:rPr>
              <a:t> L’écoute </a:t>
            </a:r>
          </a:p>
          <a:p>
            <a:pPr>
              <a:buFont typeface="Arial" charset="0"/>
              <a:buChar char="•"/>
            </a:pPr>
            <a:r>
              <a:rPr lang="fr-FR" sz="2000" b="1">
                <a:latin typeface="Franklin Gothic Book" pitchFamily="34" charset="0"/>
              </a:rPr>
              <a:t> La confrontation </a:t>
            </a:r>
          </a:p>
          <a:p>
            <a:pPr>
              <a:buFont typeface="Arial" charset="0"/>
              <a:buChar char="•"/>
            </a:pPr>
            <a:r>
              <a:rPr lang="fr-FR" sz="2000" b="1">
                <a:latin typeface="Franklin Gothic Book" pitchFamily="34" charset="0"/>
              </a:rPr>
              <a:t> Le regard vers le Christ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up)">
                                      <p:cBhvr>
                                        <p:cTn id="11" dur="500"/>
                                        <p:tgtEl>
                                          <p:spTgt spid="9">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wipe(up)">
                                      <p:cBhvr>
                                        <p:cTn id="15" dur="500"/>
                                        <p:tgtEl>
                                          <p:spTgt spid="9">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up)">
                                      <p:cBhvr>
                                        <p:cTn id="19" dur="500"/>
                                        <p:tgtEl>
                                          <p:spTgt spid="9">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wipe(up)">
                                      <p:cBhvr>
                                        <p:cTn id="23"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age 4" descr="Chemin ensemble c.jpg"/>
          <p:cNvPicPr>
            <a:picLocks noChangeAspect="1"/>
          </p:cNvPicPr>
          <p:nvPr/>
        </p:nvPicPr>
        <p:blipFill>
          <a:blip r:embed="rId2"/>
          <a:srcRect l="1173"/>
          <a:stretch>
            <a:fillRect/>
          </a:stretch>
        </p:blipFill>
        <p:spPr bwMode="auto">
          <a:xfrm>
            <a:off x="0" y="115888"/>
            <a:ext cx="9144000" cy="1441450"/>
          </a:xfrm>
          <a:prstGeom prst="rect">
            <a:avLst/>
          </a:prstGeom>
          <a:noFill/>
          <a:ln w="9525">
            <a:noFill/>
            <a:miter lim="800000"/>
            <a:headEnd/>
            <a:tailEnd/>
          </a:ln>
        </p:spPr>
      </p:pic>
      <p:sp>
        <p:nvSpPr>
          <p:cNvPr id="2" name="Titre 1"/>
          <p:cNvSpPr>
            <a:spLocks noGrp="1"/>
          </p:cNvSpPr>
          <p:nvPr>
            <p:ph type="title"/>
          </p:nvPr>
        </p:nvSpPr>
        <p:spPr/>
        <p:txBody>
          <a:bodyPr/>
          <a:lstStyle/>
          <a:p>
            <a:pPr eaLnBrk="1" fontAlgn="auto" hangingPunct="1">
              <a:spcAft>
                <a:spcPts val="0"/>
              </a:spcAft>
              <a:defRPr/>
            </a:pPr>
            <a:r>
              <a:rPr lang="fr-FR" dirty="0" smtClean="0">
                <a:effectLst>
                  <a:outerShdw blurRad="38100" dist="38100" dir="2700000" algn="tl">
                    <a:srgbClr val="000000">
                      <a:alpha val="43137"/>
                    </a:srgbClr>
                  </a:outerShdw>
                  <a:reflection blurRad="12700" stA="48000" endA="300" endPos="55000" dir="5400000" sy="-90000" algn="bl" rotWithShape="0"/>
                </a:effectLst>
              </a:rPr>
              <a:t>4. LA SUITE DU synode </a:t>
            </a:r>
            <a:endParaRPr lang="fr-FR" dirty="0">
              <a:effectLst>
                <a:outerShdw blurRad="38100" dist="38100" dir="2700000" algn="tl">
                  <a:srgbClr val="000000">
                    <a:alpha val="43137"/>
                  </a:srgbClr>
                </a:outerShdw>
                <a:reflection blurRad="12700" stA="48000" endA="300" endPos="55000" dir="5400000" sy="-90000" algn="bl" rotWithShape="0"/>
              </a:effectLst>
            </a:endParaRPr>
          </a:p>
        </p:txBody>
      </p:sp>
      <p:sp>
        <p:nvSpPr>
          <p:cNvPr id="41987" name="ZoneTexte 6"/>
          <p:cNvSpPr txBox="1">
            <a:spLocks noChangeArrowheads="1"/>
          </p:cNvSpPr>
          <p:nvPr/>
        </p:nvSpPr>
        <p:spPr bwMode="auto">
          <a:xfrm>
            <a:off x="4471988" y="1700213"/>
            <a:ext cx="4240212" cy="523875"/>
          </a:xfrm>
          <a:prstGeom prst="rect">
            <a:avLst/>
          </a:prstGeom>
          <a:noFill/>
          <a:ln w="9525">
            <a:noFill/>
            <a:miter lim="800000"/>
            <a:headEnd/>
            <a:tailEnd/>
          </a:ln>
        </p:spPr>
        <p:txBody>
          <a:bodyPr wrap="none">
            <a:spAutoFit/>
          </a:bodyPr>
          <a:lstStyle/>
          <a:p>
            <a:pPr marL="514350" indent="-514350">
              <a:buFont typeface="Franklin Gothic Medium" pitchFamily="34" charset="0"/>
              <a:buAutoNum type="arabicParenR" startAt="2"/>
            </a:pPr>
            <a:r>
              <a:rPr lang="fr-FR" sz="2800" b="1">
                <a:latin typeface="Franklin Gothic Book" pitchFamily="34" charset="0"/>
              </a:rPr>
              <a:t>La manière de marcher</a:t>
            </a:r>
          </a:p>
        </p:txBody>
      </p:sp>
      <p:sp>
        <p:nvSpPr>
          <p:cNvPr id="41988" name="AutoShape 2" descr="http://journal-en-ligne.la-croix.com/ee/lacr/_main_/2014/10/06/026/article2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41989" name="AutoShape 4" descr="http://journal-en-ligne.la-croix.com/ee/lacr/_main_/2014/10/06/026/article2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41990" name="AutoShape 6" descr="http://journal-en-ligne.la-croix.com/ee/lacr/_main_/2014/10/06/026/article2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latin typeface="Franklin Gothic Book" pitchFamily="34" charset="0"/>
            </a:endParaRPr>
          </a:p>
        </p:txBody>
      </p:sp>
      <p:sp>
        <p:nvSpPr>
          <p:cNvPr id="9" name="ZoneTexte 8"/>
          <p:cNvSpPr txBox="1">
            <a:spLocks noChangeArrowheads="1"/>
          </p:cNvSpPr>
          <p:nvPr/>
        </p:nvSpPr>
        <p:spPr bwMode="auto">
          <a:xfrm>
            <a:off x="3851275" y="2276475"/>
            <a:ext cx="5184775" cy="1311275"/>
          </a:xfrm>
          <a:prstGeom prst="rect">
            <a:avLst/>
          </a:prstGeom>
          <a:noFill/>
          <a:ln w="9525">
            <a:noFill/>
            <a:miter lim="800000"/>
            <a:headEnd/>
            <a:tailEnd/>
          </a:ln>
        </p:spPr>
        <p:txBody>
          <a:bodyPr>
            <a:spAutoFit/>
          </a:bodyPr>
          <a:lstStyle/>
          <a:p>
            <a:r>
              <a:rPr lang="fr-FR" sz="2000" b="1">
                <a:latin typeface="Franklin Gothic Book" pitchFamily="34" charset="0"/>
              </a:rPr>
              <a:t>De retour du Synode , les deux évêques français présents au Synode ont invité les fidèles à "</a:t>
            </a:r>
            <a:r>
              <a:rPr lang="fr-FR" sz="2000" b="1" i="1">
                <a:latin typeface="Franklin Gothic Book" pitchFamily="34" charset="0"/>
              </a:rPr>
              <a:t>reprendre certains éléments de la </a:t>
            </a:r>
            <a:r>
              <a:rPr lang="fr-FR" sz="2000" b="1">
                <a:latin typeface="Franklin Gothic Book" pitchFamily="34" charset="0"/>
              </a:rPr>
              <a:t>relatio</a:t>
            </a:r>
            <a:r>
              <a:rPr lang="fr-FR" sz="2000" b="1" i="1">
                <a:latin typeface="Franklin Gothic Book" pitchFamily="34" charset="0"/>
              </a:rPr>
              <a:t> finale, réfléchir et se laisser interroger</a:t>
            </a:r>
            <a:r>
              <a:rPr lang="fr-FR" sz="2000" b="1">
                <a:latin typeface="Franklin Gothic Book" pitchFamily="34" charset="0"/>
              </a:rPr>
              <a:t>". </a:t>
            </a:r>
          </a:p>
        </p:txBody>
      </p:sp>
      <p:pic>
        <p:nvPicPr>
          <p:cNvPr id="10" name="Image 9" descr="Cardinal Vingt-Trois 20121104.jpg"/>
          <p:cNvPicPr>
            <a:picLocks noChangeAspect="1"/>
          </p:cNvPicPr>
          <p:nvPr/>
        </p:nvPicPr>
        <p:blipFill>
          <a:blip r:embed="rId3" cstate="print"/>
          <a:srcRect l="11955" t="9435" r="43864" b="3903"/>
          <a:stretch>
            <a:fillRect/>
          </a:stretch>
        </p:blipFill>
        <p:spPr>
          <a:xfrm flipH="1">
            <a:off x="107504" y="3921054"/>
            <a:ext cx="2160240" cy="2820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 10" descr="Mgr Georges Pontier.jpg"/>
          <p:cNvPicPr>
            <a:picLocks noChangeAspect="1"/>
          </p:cNvPicPr>
          <p:nvPr/>
        </p:nvPicPr>
        <p:blipFill>
          <a:blip r:embed="rId4" cstate="print"/>
          <a:srcRect l="10112" r="27196"/>
          <a:stretch>
            <a:fillRect/>
          </a:stretch>
        </p:blipFill>
        <p:spPr>
          <a:xfrm>
            <a:off x="1331640" y="1700808"/>
            <a:ext cx="2232248" cy="2376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à coins arrondis 11"/>
          <p:cNvSpPr>
            <a:spLocks noChangeArrowheads="1"/>
          </p:cNvSpPr>
          <p:nvPr/>
        </p:nvSpPr>
        <p:spPr bwMode="auto">
          <a:xfrm>
            <a:off x="4572000" y="5013325"/>
            <a:ext cx="2303463" cy="1584325"/>
          </a:xfrm>
          <a:prstGeom prst="wedgeRoundRectCallout">
            <a:avLst>
              <a:gd name="adj1" fmla="val -149389"/>
              <a:gd name="adj2" fmla="val -30861"/>
              <a:gd name="adj3" fmla="val 16667"/>
            </a:avLst>
          </a:prstGeom>
          <a:solidFill>
            <a:schemeClr val="tx1"/>
          </a:solidFill>
          <a:ln w="25400" algn="ctr">
            <a:solidFill>
              <a:srgbClr val="FF6600"/>
            </a:solidFill>
            <a:miter lim="800000"/>
            <a:headEnd/>
            <a:tailEnd/>
          </a:ln>
        </p:spPr>
        <p:txBody>
          <a:bodyPr anchor="ctr"/>
          <a:lstStyle/>
          <a:p>
            <a:pPr algn="ctr" fontAlgn="auto">
              <a:spcBef>
                <a:spcPts val="0"/>
              </a:spcBef>
              <a:spcAft>
                <a:spcPts val="0"/>
              </a:spcAft>
              <a:defRPr/>
            </a:pPr>
            <a:r>
              <a:rPr lang="fr-FR" sz="2000" b="1" dirty="0">
                <a:solidFill>
                  <a:schemeClr val="bg1"/>
                </a:solidFill>
                <a:latin typeface="+mn-lt"/>
                <a:cs typeface="+mn-cs"/>
              </a:rPr>
              <a:t>« Si on reste chacun sur ses positions d’école, on n’arrivera pas à trouver l’unité. »   </a:t>
            </a:r>
          </a:p>
        </p:txBody>
      </p:sp>
      <p:sp>
        <p:nvSpPr>
          <p:cNvPr id="13" name="ZoneTexte 12"/>
          <p:cNvSpPr txBox="1">
            <a:spLocks noChangeArrowheads="1"/>
          </p:cNvSpPr>
          <p:nvPr/>
        </p:nvSpPr>
        <p:spPr bwMode="auto">
          <a:xfrm>
            <a:off x="179388" y="2133600"/>
            <a:ext cx="1079500" cy="922338"/>
          </a:xfrm>
          <a:prstGeom prst="rect">
            <a:avLst/>
          </a:prstGeom>
          <a:noFill/>
          <a:ln w="9525">
            <a:noFill/>
            <a:miter lim="800000"/>
            <a:headEnd/>
            <a:tailEnd/>
          </a:ln>
        </p:spPr>
        <p:txBody>
          <a:bodyPr>
            <a:spAutoFit/>
          </a:bodyPr>
          <a:lstStyle/>
          <a:p>
            <a:pPr algn="ctr"/>
            <a:r>
              <a:rPr lang="fr-FR" b="1">
                <a:latin typeface="Franklin Gothic Book" pitchFamily="34" charset="0"/>
              </a:rPr>
              <a:t>Mgr Georges Pontier</a:t>
            </a:r>
          </a:p>
        </p:txBody>
      </p:sp>
      <p:sp>
        <p:nvSpPr>
          <p:cNvPr id="14" name="ZoneTexte 13"/>
          <p:cNvSpPr txBox="1">
            <a:spLocks noChangeArrowheads="1"/>
          </p:cNvSpPr>
          <p:nvPr/>
        </p:nvSpPr>
        <p:spPr bwMode="auto">
          <a:xfrm>
            <a:off x="2051050" y="4089400"/>
            <a:ext cx="1512888" cy="646113"/>
          </a:xfrm>
          <a:prstGeom prst="rect">
            <a:avLst/>
          </a:prstGeom>
          <a:noFill/>
          <a:ln w="9525">
            <a:noFill/>
            <a:miter lim="800000"/>
            <a:headEnd/>
            <a:tailEnd/>
          </a:ln>
        </p:spPr>
        <p:txBody>
          <a:bodyPr>
            <a:spAutoFit/>
          </a:bodyPr>
          <a:lstStyle/>
          <a:p>
            <a:pPr algn="ctr"/>
            <a:r>
              <a:rPr lang="fr-FR" b="1">
                <a:latin typeface="Franklin Gothic Book" pitchFamily="34" charset="0"/>
              </a:rPr>
              <a:t>Cal André Vingt-Trois</a:t>
            </a:r>
          </a:p>
        </p:txBody>
      </p:sp>
      <p:sp>
        <p:nvSpPr>
          <p:cNvPr id="3" name="Rectangle à coins arrondis 11"/>
          <p:cNvSpPr>
            <a:spLocks noChangeArrowheads="1"/>
          </p:cNvSpPr>
          <p:nvPr/>
        </p:nvSpPr>
        <p:spPr bwMode="auto">
          <a:xfrm>
            <a:off x="3779838" y="3716338"/>
            <a:ext cx="5111750" cy="2952750"/>
          </a:xfrm>
          <a:prstGeom prst="wedgeRoundRectCallout">
            <a:avLst>
              <a:gd name="adj1" fmla="val -60125"/>
              <a:gd name="adj2" fmla="val -50324"/>
              <a:gd name="adj3" fmla="val 16667"/>
            </a:avLst>
          </a:prstGeom>
          <a:solidFill>
            <a:schemeClr val="tx1"/>
          </a:solidFill>
          <a:ln w="25400" algn="ctr">
            <a:solidFill>
              <a:srgbClr val="FF6600"/>
            </a:solidFill>
            <a:miter lim="800000"/>
            <a:headEnd/>
            <a:tailEnd/>
          </a:ln>
        </p:spPr>
        <p:txBody>
          <a:bodyPr anchor="ctr"/>
          <a:lstStyle/>
          <a:p>
            <a:pPr algn="ctr"/>
            <a:r>
              <a:rPr lang="fr-FR" b="1">
                <a:solidFill>
                  <a:schemeClr val="bg1"/>
                </a:solidFill>
              </a:rPr>
              <a:t>[...]être une Eglise de la miséricorde et du réconfort, une Eglise qui accompagne, qui marche au pas de l’autre, surtout lorsqu’en son cœur il cherche le Seigneur. C’est dans nos diocèses que nous poursuivrons ce travail de réflexion, de conversion, d’écoute </a:t>
            </a:r>
          </a:p>
          <a:p>
            <a:pPr algn="ctr"/>
            <a:r>
              <a:rPr lang="fr-FR" b="1">
                <a:solidFill>
                  <a:schemeClr val="bg1"/>
                </a:solidFill>
              </a:rPr>
              <a:t>de ce que nous dit l’Esprit sur </a:t>
            </a:r>
          </a:p>
          <a:p>
            <a:pPr algn="ctr"/>
            <a:r>
              <a:rPr lang="fr-FR" b="1">
                <a:solidFill>
                  <a:schemeClr val="bg1"/>
                </a:solidFill>
              </a:rPr>
              <a:t>« la vocation et la mission de la famille dans l’Eglise et dans le monde »</a:t>
            </a:r>
            <a:r>
              <a:rPr lang="fr-FR">
                <a:solidFill>
                  <a:schemeClr val="bg1"/>
                </a:solidFill>
              </a:rPr>
              <a:t> </a:t>
            </a:r>
          </a:p>
          <a:p>
            <a:pPr algn="ctr"/>
            <a:r>
              <a:rPr lang="fr-FR" sz="1400">
                <a:solidFill>
                  <a:schemeClr val="bg1"/>
                </a:solidFill>
              </a:rPr>
              <a:t>(Lourdes 9 novembre 2014)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7"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up)">
                                      <p:cBhvr>
                                        <p:cTn id="24" dur="500"/>
                                        <p:tgtEl>
                                          <p:spTgt spid="9">
                                            <p:txEl>
                                              <p:pRg st="0" end="0"/>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000"/>
                            </p:stCondLst>
                            <p:childTnLst>
                              <p:par>
                                <p:cTn id="30" presetID="22" presetClass="entr" presetSubtype="8" fill="hold" grpId="0" nodeType="afterEffect">
                                  <p:stCondLst>
                                    <p:cond delay="400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par>
                          <p:cTn id="33" fill="hold">
                            <p:stCondLst>
                              <p:cond delay="6500"/>
                            </p:stCondLst>
                            <p:childTnLst>
                              <p:par>
                                <p:cTn id="34" presetID="5" presetClass="exit" presetSubtype="10" fill="hold" grpId="2" nodeType="afterEffect">
                                  <p:stCondLst>
                                    <p:cond delay="0"/>
                                  </p:stCondLst>
                                  <p:childTnLst>
                                    <p:animEffect transition="out" filter="checkerboard(across)">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2" grpId="0" animBg="1"/>
      <p:bldP spid="12" grpId="2" animBg="1"/>
      <p:bldP spid="13" grpId="0"/>
      <p:bldP spid="14"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mage 4" descr="Chemin ensemble c.jpg"/>
          <p:cNvPicPr>
            <a:picLocks noChangeAspect="1"/>
          </p:cNvPicPr>
          <p:nvPr/>
        </p:nvPicPr>
        <p:blipFill>
          <a:blip r:embed="rId3"/>
          <a:srcRect l="1173"/>
          <a:stretch>
            <a:fillRect/>
          </a:stretch>
        </p:blipFill>
        <p:spPr bwMode="auto">
          <a:xfrm>
            <a:off x="0" y="115888"/>
            <a:ext cx="9144000" cy="1441450"/>
          </a:xfrm>
          <a:prstGeom prst="rect">
            <a:avLst/>
          </a:prstGeom>
          <a:noFill/>
          <a:ln w="9525">
            <a:noFill/>
            <a:miter lim="800000"/>
            <a:headEnd/>
            <a:tailEnd/>
          </a:ln>
        </p:spPr>
      </p:pic>
      <p:sp>
        <p:nvSpPr>
          <p:cNvPr id="2" name="Titre 1"/>
          <p:cNvSpPr>
            <a:spLocks noGrp="1"/>
          </p:cNvSpPr>
          <p:nvPr>
            <p:ph type="title"/>
          </p:nvPr>
        </p:nvSpPr>
        <p:spPr/>
        <p:txBody>
          <a:bodyPr/>
          <a:lstStyle/>
          <a:p>
            <a:pPr eaLnBrk="1" fontAlgn="auto" hangingPunct="1">
              <a:spcAft>
                <a:spcPts val="0"/>
              </a:spcAft>
              <a:defRPr/>
            </a:pPr>
            <a:r>
              <a:rPr lang="fr-FR" dirty="0" smtClean="0">
                <a:effectLst>
                  <a:outerShdw blurRad="38100" dist="38100" dir="2700000" algn="tl">
                    <a:srgbClr val="000000">
                      <a:alpha val="43137"/>
                    </a:srgbClr>
                  </a:outerShdw>
                  <a:reflection blurRad="12700" stA="48000" endA="300" endPos="55000" dir="5400000" sy="-90000" algn="bl" rotWithShape="0"/>
                </a:effectLst>
              </a:rPr>
              <a:t>4. LA SUITE DU synode </a:t>
            </a:r>
            <a:endParaRPr lang="fr-FR" dirty="0">
              <a:effectLst>
                <a:outerShdw blurRad="38100" dist="38100" dir="2700000" algn="tl">
                  <a:srgbClr val="000000">
                    <a:alpha val="43137"/>
                  </a:srgbClr>
                </a:outerShdw>
                <a:reflection blurRad="12700" stA="48000" endA="300" endPos="55000" dir="5400000" sy="-90000" algn="bl" rotWithShape="0"/>
              </a:effectLst>
            </a:endParaRPr>
          </a:p>
        </p:txBody>
      </p:sp>
      <p:sp>
        <p:nvSpPr>
          <p:cNvPr id="43011" name="ZoneTexte 6"/>
          <p:cNvSpPr txBox="1">
            <a:spLocks noChangeArrowheads="1"/>
          </p:cNvSpPr>
          <p:nvPr/>
        </p:nvSpPr>
        <p:spPr bwMode="auto">
          <a:xfrm>
            <a:off x="4471988" y="1700213"/>
            <a:ext cx="4468812" cy="523875"/>
          </a:xfrm>
          <a:prstGeom prst="rect">
            <a:avLst/>
          </a:prstGeom>
          <a:noFill/>
          <a:ln w="9525">
            <a:noFill/>
            <a:miter lim="800000"/>
            <a:headEnd/>
            <a:tailEnd/>
          </a:ln>
        </p:spPr>
        <p:txBody>
          <a:bodyPr wrap="none">
            <a:spAutoFit/>
          </a:bodyPr>
          <a:lstStyle/>
          <a:p>
            <a:pPr marL="514350" indent="-514350">
              <a:buFont typeface="Franklin Gothic Medium" pitchFamily="34" charset="0"/>
              <a:buAutoNum type="arabicParenR" startAt="3"/>
            </a:pPr>
            <a:r>
              <a:rPr lang="fr-FR" sz="2800" b="1">
                <a:latin typeface="Franklin Gothic Book" pitchFamily="34" charset="0"/>
              </a:rPr>
              <a:t> Le rythme de la marche </a:t>
            </a:r>
          </a:p>
        </p:txBody>
      </p:sp>
      <p:pic>
        <p:nvPicPr>
          <p:cNvPr id="6" name="Picture 2" descr="http://www.alumneye.fr/wp-content/uploads/2013/09/calendrier-candidatures.jpg"/>
          <p:cNvPicPr>
            <a:picLocks noChangeAspect="1" noChangeArrowheads="1"/>
          </p:cNvPicPr>
          <p:nvPr/>
        </p:nvPicPr>
        <p:blipFill>
          <a:blip r:embed="rId4" cstate="print"/>
          <a:srcRect/>
          <a:stretch>
            <a:fillRect/>
          </a:stretch>
        </p:blipFill>
        <p:spPr bwMode="auto">
          <a:xfrm flipH="1">
            <a:off x="179512" y="2636912"/>
            <a:ext cx="3952875" cy="3495675"/>
          </a:xfrm>
          <a:prstGeom prst="rect">
            <a:avLst/>
          </a:prstGeom>
          <a:ln>
            <a:noFill/>
          </a:ln>
          <a:effectLst>
            <a:softEdge rad="112500"/>
          </a:effectLst>
        </p:spPr>
      </p:pic>
      <p:sp>
        <p:nvSpPr>
          <p:cNvPr id="8" name="ZoneTexte 7"/>
          <p:cNvSpPr txBox="1">
            <a:spLocks noChangeArrowheads="1"/>
          </p:cNvSpPr>
          <p:nvPr/>
        </p:nvSpPr>
        <p:spPr bwMode="auto">
          <a:xfrm>
            <a:off x="4932363" y="2924175"/>
            <a:ext cx="4032250" cy="3140075"/>
          </a:xfrm>
          <a:prstGeom prst="rect">
            <a:avLst/>
          </a:prstGeom>
          <a:noFill/>
          <a:ln w="9525">
            <a:noFill/>
            <a:miter lim="800000"/>
            <a:headEnd/>
            <a:tailEnd/>
          </a:ln>
        </p:spPr>
        <p:txBody>
          <a:bodyPr>
            <a:spAutoFit/>
          </a:bodyPr>
          <a:lstStyle/>
          <a:p>
            <a:r>
              <a:rPr lang="fr-FR" sz="2000" b="1">
                <a:latin typeface="Franklin Gothic Book" pitchFamily="34" charset="0"/>
              </a:rPr>
              <a:t>Il doit tenir compte de deux paramètres : </a:t>
            </a:r>
          </a:p>
          <a:p>
            <a:endParaRPr lang="fr-FR" sz="2000" b="1">
              <a:latin typeface="Franklin Gothic Book" pitchFamily="34" charset="0"/>
            </a:endParaRPr>
          </a:p>
          <a:p>
            <a:pPr>
              <a:buFont typeface="Arial" charset="0"/>
              <a:buChar char="•"/>
            </a:pPr>
            <a:r>
              <a:rPr lang="fr-FR" sz="2000" b="1">
                <a:latin typeface="Franklin Gothic Book" pitchFamily="34" charset="0"/>
              </a:rPr>
              <a:t> Le temps nécessaire de la maturation par les échanges  </a:t>
            </a:r>
          </a:p>
          <a:p>
            <a:pPr>
              <a:buFont typeface="Arial" charset="0"/>
              <a:buChar char="•"/>
            </a:pPr>
            <a:r>
              <a:rPr lang="fr-FR" sz="2000" b="1">
                <a:latin typeface="Franklin Gothic Book" pitchFamily="34" charset="0"/>
              </a:rPr>
              <a:t> Les échéances indiquées  par le calendrier synodal</a:t>
            </a:r>
          </a:p>
          <a:p>
            <a:pPr>
              <a:buFont typeface="Arial" charset="0"/>
              <a:buChar char="•"/>
            </a:pPr>
            <a:r>
              <a:rPr lang="fr-FR" sz="2000" b="1">
                <a:latin typeface="Franklin Gothic Book" pitchFamily="34" charset="0"/>
              </a:rPr>
              <a:t> Une assemblée des évêques de France est prévue sur la question en mars 2015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up)">
                                      <p:cBhvr>
                                        <p:cTn id="15" dur="500"/>
                                        <p:tgtEl>
                                          <p:spTgt spid="8">
                                            <p:txEl>
                                              <p:pRg st="2" end="2"/>
                                            </p:txEl>
                                          </p:spTgt>
                                        </p:tgtEl>
                                      </p:cBhvr>
                                    </p:animEffect>
                                  </p:childTnLst>
                                </p:cTn>
                              </p:par>
                            </p:childTnLst>
                          </p:cTn>
                        </p:par>
                        <p:par>
                          <p:cTn id="16" fill="hold">
                            <p:stCondLst>
                              <p:cond delay="2000"/>
                            </p:stCondLst>
                            <p:childTnLst>
                              <p:par>
                                <p:cTn id="17" presetID="22" presetClass="entr" presetSubtype="1" fill="hold" grpId="0" nodeType="afterEffect">
                                  <p:stCondLst>
                                    <p:cond delay="1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up)">
                                      <p:cBhvr>
                                        <p:cTn id="19" dur="500"/>
                                        <p:tgtEl>
                                          <p:spTgt spid="8">
                                            <p:txEl>
                                              <p:pRg st="3" end="3"/>
                                            </p:txEl>
                                          </p:spTgt>
                                        </p:tgtEl>
                                      </p:cBhvr>
                                    </p:animEffect>
                                  </p:childTnLst>
                                </p:cTn>
                              </p:par>
                            </p:childTnLst>
                          </p:cTn>
                        </p:par>
                        <p:par>
                          <p:cTn id="20" fill="hold">
                            <p:stCondLst>
                              <p:cond delay="3500"/>
                            </p:stCondLst>
                            <p:childTnLst>
                              <p:par>
                                <p:cTn id="21" presetID="22" presetClass="entr" presetSubtype="1" fill="hold" grpId="0" nodeType="afterEffect">
                                  <p:stCondLst>
                                    <p:cond delay="20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up)">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age 4" descr="Chemin ensemble c.jpg"/>
          <p:cNvPicPr>
            <a:picLocks noChangeAspect="1"/>
          </p:cNvPicPr>
          <p:nvPr/>
        </p:nvPicPr>
        <p:blipFill>
          <a:blip r:embed="rId2"/>
          <a:srcRect l="1173"/>
          <a:stretch>
            <a:fillRect/>
          </a:stretch>
        </p:blipFill>
        <p:spPr bwMode="auto">
          <a:xfrm>
            <a:off x="0" y="115888"/>
            <a:ext cx="9144000" cy="1441450"/>
          </a:xfrm>
          <a:prstGeom prst="rect">
            <a:avLst/>
          </a:prstGeom>
          <a:noFill/>
          <a:ln w="9525">
            <a:noFill/>
            <a:miter lim="800000"/>
            <a:headEnd/>
            <a:tailEnd/>
          </a:ln>
        </p:spPr>
      </p:pic>
      <p:sp>
        <p:nvSpPr>
          <p:cNvPr id="2" name="Titre 1"/>
          <p:cNvSpPr>
            <a:spLocks noGrp="1"/>
          </p:cNvSpPr>
          <p:nvPr>
            <p:ph type="title"/>
          </p:nvPr>
        </p:nvSpPr>
        <p:spPr/>
        <p:txBody>
          <a:bodyPr/>
          <a:lstStyle/>
          <a:p>
            <a:pPr eaLnBrk="1" fontAlgn="auto" hangingPunct="1">
              <a:spcAft>
                <a:spcPts val="0"/>
              </a:spcAft>
              <a:defRPr/>
            </a:pPr>
            <a:r>
              <a:rPr lang="fr-FR" dirty="0" smtClean="0">
                <a:effectLst>
                  <a:outerShdw blurRad="38100" dist="38100" dir="2700000" algn="tl">
                    <a:srgbClr val="000000">
                      <a:alpha val="43137"/>
                    </a:srgbClr>
                  </a:outerShdw>
                  <a:reflection blurRad="12700" stA="48000" endA="300" endPos="55000" dir="5400000" sy="-90000" algn="bl" rotWithShape="0"/>
                </a:effectLst>
              </a:rPr>
              <a:t>4. LA SUITE DU synode </a:t>
            </a:r>
            <a:endParaRPr lang="fr-FR" dirty="0">
              <a:effectLst>
                <a:outerShdw blurRad="38100" dist="38100" dir="2700000" algn="tl">
                  <a:srgbClr val="000000">
                    <a:alpha val="43137"/>
                  </a:srgbClr>
                </a:outerShdw>
                <a:reflection blurRad="12700" stA="48000" endA="300" endPos="55000" dir="5400000" sy="-90000" algn="bl" rotWithShape="0"/>
              </a:effectLst>
            </a:endParaRPr>
          </a:p>
        </p:txBody>
      </p:sp>
      <p:sp>
        <p:nvSpPr>
          <p:cNvPr id="45059" name="ZoneTexte 6"/>
          <p:cNvSpPr txBox="1">
            <a:spLocks noChangeArrowheads="1"/>
          </p:cNvSpPr>
          <p:nvPr/>
        </p:nvSpPr>
        <p:spPr bwMode="auto">
          <a:xfrm>
            <a:off x="4471988" y="1700213"/>
            <a:ext cx="4432300" cy="523875"/>
          </a:xfrm>
          <a:prstGeom prst="rect">
            <a:avLst/>
          </a:prstGeom>
          <a:noFill/>
          <a:ln w="9525">
            <a:noFill/>
            <a:miter lim="800000"/>
            <a:headEnd/>
            <a:tailEnd/>
          </a:ln>
        </p:spPr>
        <p:txBody>
          <a:bodyPr wrap="none">
            <a:spAutoFit/>
          </a:bodyPr>
          <a:lstStyle/>
          <a:p>
            <a:pPr marL="514350" indent="-514350">
              <a:buFont typeface="Franklin Gothic Medium" pitchFamily="34" charset="0"/>
              <a:buAutoNum type="arabicParenR" startAt="4"/>
            </a:pPr>
            <a:r>
              <a:rPr lang="fr-FR" sz="2800" b="1">
                <a:latin typeface="Franklin Gothic Book" pitchFamily="34" charset="0"/>
              </a:rPr>
              <a:t>Les obstacles du terrain </a:t>
            </a:r>
          </a:p>
        </p:txBody>
      </p:sp>
      <p:pic>
        <p:nvPicPr>
          <p:cNvPr id="6" name="Image 5" descr="obstacle c.jpg"/>
          <p:cNvPicPr>
            <a:picLocks noChangeAspect="1"/>
          </p:cNvPicPr>
          <p:nvPr/>
        </p:nvPicPr>
        <p:blipFill>
          <a:blip r:embed="rId3" cstate="print"/>
          <a:srcRect l="25588" r="19288"/>
          <a:stretch>
            <a:fillRect/>
          </a:stretch>
        </p:blipFill>
        <p:spPr>
          <a:xfrm>
            <a:off x="179512" y="2332072"/>
            <a:ext cx="3431909" cy="4337288"/>
          </a:xfrm>
          <a:prstGeom prst="rect">
            <a:avLst/>
          </a:prstGeom>
          <a:ln>
            <a:noFill/>
          </a:ln>
          <a:effectLst>
            <a:softEdge rad="112500"/>
          </a:effectLst>
        </p:spPr>
      </p:pic>
      <p:sp>
        <p:nvSpPr>
          <p:cNvPr id="8" name="ZoneTexte 7"/>
          <p:cNvSpPr txBox="1">
            <a:spLocks noChangeArrowheads="1"/>
          </p:cNvSpPr>
          <p:nvPr/>
        </p:nvSpPr>
        <p:spPr bwMode="auto">
          <a:xfrm>
            <a:off x="3492500" y="2492375"/>
            <a:ext cx="3887788" cy="523875"/>
          </a:xfrm>
          <a:prstGeom prst="rect">
            <a:avLst/>
          </a:prstGeom>
          <a:noFill/>
          <a:ln w="9525">
            <a:noFill/>
            <a:miter lim="800000"/>
            <a:headEnd/>
            <a:tailEnd/>
          </a:ln>
        </p:spPr>
        <p:txBody>
          <a:bodyPr>
            <a:spAutoFit/>
          </a:bodyPr>
          <a:lstStyle/>
          <a:p>
            <a:r>
              <a:rPr lang="fr-FR" sz="2800" b="1">
                <a:latin typeface="Bradley Hand ITC" pitchFamily="66" charset="0"/>
              </a:rPr>
              <a:t>Obstacles théologiques</a:t>
            </a:r>
          </a:p>
        </p:txBody>
      </p:sp>
      <p:sp>
        <p:nvSpPr>
          <p:cNvPr id="9" name="ZoneTexte 8"/>
          <p:cNvSpPr txBox="1">
            <a:spLocks noChangeArrowheads="1"/>
          </p:cNvSpPr>
          <p:nvPr/>
        </p:nvSpPr>
        <p:spPr bwMode="auto">
          <a:xfrm>
            <a:off x="4284663" y="3141663"/>
            <a:ext cx="4175125" cy="3416300"/>
          </a:xfrm>
          <a:prstGeom prst="rect">
            <a:avLst/>
          </a:prstGeom>
          <a:noFill/>
          <a:ln w="9525">
            <a:noFill/>
            <a:miter lim="800000"/>
            <a:headEnd/>
            <a:tailEnd/>
          </a:ln>
        </p:spPr>
        <p:txBody>
          <a:bodyPr>
            <a:spAutoFit/>
          </a:bodyPr>
          <a:lstStyle/>
          <a:p>
            <a:r>
              <a:rPr lang="fr-FR">
                <a:latin typeface="Franklin Gothic Book" pitchFamily="34" charset="0"/>
              </a:rPr>
              <a:t>Par-delà chacune des questions posées dans le débat (indissolubilité, « état de péché », participation aux sacrements…) repérer comment des disciplines très différentes sont amenées à se croiser : </a:t>
            </a:r>
          </a:p>
          <a:p>
            <a:pPr lvl="1">
              <a:buFont typeface="Arial" charset="0"/>
              <a:buChar char="•"/>
            </a:pPr>
            <a:r>
              <a:rPr lang="fr-FR">
                <a:latin typeface="Franklin Gothic Book" pitchFamily="34" charset="0"/>
              </a:rPr>
              <a:t> exégèse </a:t>
            </a:r>
          </a:p>
          <a:p>
            <a:pPr lvl="1">
              <a:buFont typeface="Arial" charset="0"/>
              <a:buChar char="•"/>
            </a:pPr>
            <a:r>
              <a:rPr lang="fr-FR">
                <a:latin typeface="Franklin Gothic Book" pitchFamily="34" charset="0"/>
              </a:rPr>
              <a:t> sacramentaire </a:t>
            </a:r>
          </a:p>
          <a:p>
            <a:pPr lvl="1">
              <a:buFont typeface="Arial" charset="0"/>
              <a:buChar char="•"/>
            </a:pPr>
            <a:r>
              <a:rPr lang="fr-FR">
                <a:latin typeface="Franklin Gothic Book" pitchFamily="34" charset="0"/>
              </a:rPr>
              <a:t> liturgie</a:t>
            </a:r>
          </a:p>
          <a:p>
            <a:pPr lvl="1">
              <a:buFont typeface="Arial" charset="0"/>
              <a:buChar char="•"/>
            </a:pPr>
            <a:r>
              <a:rPr lang="fr-FR">
                <a:latin typeface="Franklin Gothic Book" pitchFamily="34" charset="0"/>
              </a:rPr>
              <a:t> droit canonique </a:t>
            </a:r>
          </a:p>
          <a:p>
            <a:pPr lvl="1">
              <a:buFont typeface="Arial" charset="0"/>
              <a:buChar char="•"/>
            </a:pPr>
            <a:r>
              <a:rPr lang="fr-FR">
                <a:latin typeface="Franklin Gothic Book" pitchFamily="34" charset="0"/>
              </a:rPr>
              <a:t> spiritualité </a:t>
            </a:r>
          </a:p>
          <a:p>
            <a:pPr lvl="1">
              <a:buFont typeface="Arial" charset="0"/>
              <a:buChar char="•"/>
            </a:pPr>
            <a:r>
              <a:rPr lang="fr-FR">
                <a:latin typeface="Franklin Gothic Book" pitchFamily="34" charset="0"/>
              </a:rPr>
              <a:t> histoire </a:t>
            </a:r>
          </a:p>
          <a:p>
            <a:pPr lvl="1">
              <a:buFont typeface="Arial" charset="0"/>
              <a:buChar char="•"/>
            </a:pPr>
            <a:r>
              <a:rPr lang="fr-FR">
                <a:latin typeface="Franklin Gothic Book" pitchFamily="34" charset="0"/>
              </a:rPr>
              <a:t> ecclésiologie…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3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800" decel="100000"/>
                                        <p:tgtEl>
                                          <p:spTgt spid="8"/>
                                        </p:tgtEl>
                                      </p:cBhvr>
                                    </p:animEffect>
                                    <p:anim calcmode="lin" valueType="num">
                                      <p:cBhvr>
                                        <p:cTn id="12" dur="800" decel="100000" fill="hold"/>
                                        <p:tgtEl>
                                          <p:spTgt spid="8"/>
                                        </p:tgtEl>
                                        <p:attrNameLst>
                                          <p:attrName>style.rotation</p:attrName>
                                        </p:attrNameLst>
                                      </p:cBhvr>
                                      <p:tavLst>
                                        <p:tav tm="0">
                                          <p:val>
                                            <p:fltVal val="-90"/>
                                          </p:val>
                                        </p:tav>
                                        <p:tav tm="100000">
                                          <p:val>
                                            <p:fltVal val="0"/>
                                          </p:val>
                                        </p:tav>
                                      </p:tavLst>
                                    </p:anim>
                                    <p:anim calcmode="lin" valueType="num">
                                      <p:cBhvr>
                                        <p:cTn id="13" dur="800" decel="100000" fill="hold"/>
                                        <p:tgtEl>
                                          <p:spTgt spid="8"/>
                                        </p:tgtEl>
                                        <p:attrNameLst>
                                          <p:attrName>ppt_x</p:attrName>
                                        </p:attrNameLst>
                                      </p:cBhvr>
                                      <p:tavLst>
                                        <p:tav tm="0">
                                          <p:val>
                                            <p:strVal val="#ppt_x+0.4"/>
                                          </p:val>
                                        </p:tav>
                                        <p:tav tm="100000">
                                          <p:val>
                                            <p:strVal val="#ppt_x-0.05"/>
                                          </p:val>
                                        </p:tav>
                                      </p:tavLst>
                                    </p:anim>
                                    <p:anim calcmode="lin" valueType="num">
                                      <p:cBhvr>
                                        <p:cTn id="14" dur="800" decel="100000" fill="hold"/>
                                        <p:tgtEl>
                                          <p:spTgt spid="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1. L’idée du synode </a:t>
            </a:r>
            <a:endParaRPr lang="fr-FR" dirty="0"/>
          </a:p>
        </p:txBody>
      </p:sp>
      <p:sp>
        <p:nvSpPr>
          <p:cNvPr id="3" name="Espace réservé du contenu 2"/>
          <p:cNvSpPr>
            <a:spLocks noGrp="1"/>
          </p:cNvSpPr>
          <p:nvPr>
            <p:ph idx="1"/>
          </p:nvPr>
        </p:nvSpPr>
        <p:spPr>
          <a:xfrm>
            <a:off x="304800" y="1989138"/>
            <a:ext cx="4122738" cy="3455987"/>
          </a:xfrm>
        </p:spPr>
        <p:txBody>
          <a:bodyPr>
            <a:normAutofit fontScale="92500" lnSpcReduction="20000"/>
          </a:bodyPr>
          <a:lstStyle/>
          <a:p>
            <a:pPr eaLnBrk="1" fontAlgn="auto" hangingPunct="1">
              <a:spcAft>
                <a:spcPts val="0"/>
              </a:spcAft>
              <a:buFont typeface="Wingdings 2"/>
              <a:buNone/>
              <a:defRPr/>
            </a:pPr>
            <a:r>
              <a:rPr lang="fr-FR" sz="2400" dirty="0" smtClean="0"/>
              <a:t>Elle vient de très loin. </a:t>
            </a:r>
          </a:p>
          <a:p>
            <a:pPr eaLnBrk="1" fontAlgn="auto" hangingPunct="1">
              <a:spcAft>
                <a:spcPts val="0"/>
              </a:spcAft>
              <a:buFont typeface="Wingdings 2"/>
              <a:buNone/>
              <a:defRPr/>
            </a:pPr>
            <a:endParaRPr lang="fr-FR" sz="2400" dirty="0" smtClean="0"/>
          </a:p>
          <a:p>
            <a:pPr eaLnBrk="1" fontAlgn="auto" hangingPunct="1">
              <a:spcAft>
                <a:spcPts val="0"/>
              </a:spcAft>
              <a:buFont typeface="Wingdings 2"/>
              <a:buNone/>
              <a:defRPr/>
            </a:pPr>
            <a:r>
              <a:rPr lang="fr-FR" sz="2400" dirty="0" smtClean="0"/>
              <a:t>Au moment du Concile Vatican II, déjà, la constitution « </a:t>
            </a:r>
            <a:r>
              <a:rPr lang="fr-FR" sz="2400" i="1" dirty="0" err="1" smtClean="0"/>
              <a:t>Gaudium</a:t>
            </a:r>
            <a:r>
              <a:rPr lang="fr-FR" sz="2400" i="1" dirty="0" smtClean="0"/>
              <a:t> et </a:t>
            </a:r>
            <a:r>
              <a:rPr lang="fr-FR" sz="2400" i="1" dirty="0" err="1" smtClean="0"/>
              <a:t>Spes</a:t>
            </a:r>
            <a:r>
              <a:rPr lang="fr-FR" sz="2400" dirty="0" smtClean="0"/>
              <a:t> » a consacré tout un chapitre (II, § 47 – 52) à la famille et des discussions – parfois âpres – évoquaient la question des divorcés-remariés ou du contrôle des naissances. </a:t>
            </a:r>
            <a:endParaRPr lang="fr-FR" sz="2400" dirty="0"/>
          </a:p>
        </p:txBody>
      </p:sp>
      <p:pic>
        <p:nvPicPr>
          <p:cNvPr id="7" name="Image 6" descr="Concile Vatican II Procession.jpg"/>
          <p:cNvPicPr>
            <a:picLocks noChangeAspect="1"/>
          </p:cNvPicPr>
          <p:nvPr/>
        </p:nvPicPr>
        <p:blipFill>
          <a:blip r:embed="rId2"/>
          <a:srcRect r="26566"/>
          <a:stretch>
            <a:fillRect/>
          </a:stretch>
        </p:blipFill>
        <p:spPr bwMode="auto">
          <a:xfrm>
            <a:off x="4535488" y="1484313"/>
            <a:ext cx="4608512" cy="4032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age 4" descr="Chemin ensemble c.jpg"/>
          <p:cNvPicPr>
            <a:picLocks noChangeAspect="1"/>
          </p:cNvPicPr>
          <p:nvPr/>
        </p:nvPicPr>
        <p:blipFill>
          <a:blip r:embed="rId2"/>
          <a:srcRect l="1173"/>
          <a:stretch>
            <a:fillRect/>
          </a:stretch>
        </p:blipFill>
        <p:spPr bwMode="auto">
          <a:xfrm>
            <a:off x="0" y="115888"/>
            <a:ext cx="9144000" cy="1441450"/>
          </a:xfrm>
          <a:prstGeom prst="rect">
            <a:avLst/>
          </a:prstGeom>
          <a:noFill/>
          <a:ln w="9525">
            <a:noFill/>
            <a:miter lim="800000"/>
            <a:headEnd/>
            <a:tailEnd/>
          </a:ln>
        </p:spPr>
      </p:pic>
      <p:sp>
        <p:nvSpPr>
          <p:cNvPr id="2" name="Titre 1"/>
          <p:cNvSpPr>
            <a:spLocks noGrp="1"/>
          </p:cNvSpPr>
          <p:nvPr>
            <p:ph type="title"/>
          </p:nvPr>
        </p:nvSpPr>
        <p:spPr/>
        <p:txBody>
          <a:bodyPr/>
          <a:lstStyle/>
          <a:p>
            <a:pPr eaLnBrk="1" fontAlgn="auto" hangingPunct="1">
              <a:spcAft>
                <a:spcPts val="0"/>
              </a:spcAft>
              <a:defRPr/>
            </a:pPr>
            <a:r>
              <a:rPr lang="fr-FR" dirty="0" smtClean="0">
                <a:effectLst>
                  <a:outerShdw blurRad="38100" dist="38100" dir="2700000" algn="tl">
                    <a:srgbClr val="000000">
                      <a:alpha val="43137"/>
                    </a:srgbClr>
                  </a:outerShdw>
                  <a:reflection blurRad="12700" stA="48000" endA="300" endPos="55000" dir="5400000" sy="-90000" algn="bl" rotWithShape="0"/>
                </a:effectLst>
              </a:rPr>
              <a:t>4. LA SUITE DU synode </a:t>
            </a:r>
            <a:endParaRPr lang="fr-FR" dirty="0">
              <a:effectLst>
                <a:outerShdw blurRad="38100" dist="38100" dir="2700000" algn="tl">
                  <a:srgbClr val="000000">
                    <a:alpha val="43137"/>
                  </a:srgbClr>
                </a:outerShdw>
                <a:reflection blurRad="12700" stA="48000" endA="300" endPos="55000" dir="5400000" sy="-90000" algn="bl" rotWithShape="0"/>
              </a:effectLst>
            </a:endParaRPr>
          </a:p>
        </p:txBody>
      </p:sp>
      <p:sp>
        <p:nvSpPr>
          <p:cNvPr id="46083" name="ZoneTexte 6"/>
          <p:cNvSpPr txBox="1">
            <a:spLocks noChangeArrowheads="1"/>
          </p:cNvSpPr>
          <p:nvPr/>
        </p:nvSpPr>
        <p:spPr bwMode="auto">
          <a:xfrm>
            <a:off x="4471988" y="1700213"/>
            <a:ext cx="4432300" cy="523875"/>
          </a:xfrm>
          <a:prstGeom prst="rect">
            <a:avLst/>
          </a:prstGeom>
          <a:noFill/>
          <a:ln w="9525">
            <a:noFill/>
            <a:miter lim="800000"/>
            <a:headEnd/>
            <a:tailEnd/>
          </a:ln>
        </p:spPr>
        <p:txBody>
          <a:bodyPr wrap="none">
            <a:spAutoFit/>
          </a:bodyPr>
          <a:lstStyle/>
          <a:p>
            <a:pPr marL="514350" indent="-514350">
              <a:buFont typeface="Franklin Gothic Medium" pitchFamily="34" charset="0"/>
              <a:buAutoNum type="arabicParenR" startAt="4"/>
            </a:pPr>
            <a:r>
              <a:rPr lang="fr-FR" sz="2800" b="1">
                <a:latin typeface="Franklin Gothic Book" pitchFamily="34" charset="0"/>
              </a:rPr>
              <a:t>Les obstacles du terrain </a:t>
            </a:r>
          </a:p>
        </p:txBody>
      </p:sp>
      <p:pic>
        <p:nvPicPr>
          <p:cNvPr id="6" name="Image 5" descr="obstacle c.jpg"/>
          <p:cNvPicPr>
            <a:picLocks noChangeAspect="1"/>
          </p:cNvPicPr>
          <p:nvPr/>
        </p:nvPicPr>
        <p:blipFill>
          <a:blip r:embed="rId3" cstate="print"/>
          <a:srcRect l="25588" r="19288"/>
          <a:stretch>
            <a:fillRect/>
          </a:stretch>
        </p:blipFill>
        <p:spPr>
          <a:xfrm>
            <a:off x="179512" y="2332072"/>
            <a:ext cx="3431909" cy="4337288"/>
          </a:xfrm>
          <a:prstGeom prst="rect">
            <a:avLst/>
          </a:prstGeom>
          <a:ln>
            <a:noFill/>
          </a:ln>
          <a:effectLst>
            <a:softEdge rad="112500"/>
          </a:effectLst>
        </p:spPr>
      </p:pic>
      <p:sp>
        <p:nvSpPr>
          <p:cNvPr id="8" name="ZoneTexte 7"/>
          <p:cNvSpPr txBox="1">
            <a:spLocks noChangeArrowheads="1"/>
          </p:cNvSpPr>
          <p:nvPr/>
        </p:nvSpPr>
        <p:spPr bwMode="auto">
          <a:xfrm>
            <a:off x="3492500" y="2492375"/>
            <a:ext cx="3887788" cy="523875"/>
          </a:xfrm>
          <a:prstGeom prst="rect">
            <a:avLst/>
          </a:prstGeom>
          <a:noFill/>
          <a:ln w="9525">
            <a:noFill/>
            <a:miter lim="800000"/>
            <a:headEnd/>
            <a:tailEnd/>
          </a:ln>
        </p:spPr>
        <p:txBody>
          <a:bodyPr>
            <a:spAutoFit/>
          </a:bodyPr>
          <a:lstStyle/>
          <a:p>
            <a:r>
              <a:rPr lang="fr-FR" sz="2800" b="1">
                <a:latin typeface="Bradley Hand ITC" pitchFamily="66" charset="0"/>
              </a:rPr>
              <a:t>Obstacles pastoraux</a:t>
            </a:r>
          </a:p>
        </p:txBody>
      </p:sp>
      <p:sp>
        <p:nvSpPr>
          <p:cNvPr id="9" name="ZoneTexte 8"/>
          <p:cNvSpPr txBox="1">
            <a:spLocks noChangeArrowheads="1"/>
          </p:cNvSpPr>
          <p:nvPr/>
        </p:nvSpPr>
        <p:spPr bwMode="auto">
          <a:xfrm>
            <a:off x="4284663" y="3141663"/>
            <a:ext cx="4175125" cy="2584450"/>
          </a:xfrm>
          <a:prstGeom prst="rect">
            <a:avLst/>
          </a:prstGeom>
          <a:noFill/>
          <a:ln w="9525">
            <a:noFill/>
            <a:miter lim="800000"/>
            <a:headEnd/>
            <a:tailEnd/>
          </a:ln>
        </p:spPr>
        <p:txBody>
          <a:bodyPr>
            <a:spAutoFit/>
          </a:bodyPr>
          <a:lstStyle/>
          <a:p>
            <a:pPr marL="271463" indent="-271463">
              <a:buFont typeface="Arial" charset="0"/>
              <a:buChar char="•"/>
            </a:pPr>
            <a:r>
              <a:rPr lang="fr-FR">
                <a:latin typeface="Franklin Gothic Book" pitchFamily="34" charset="0"/>
              </a:rPr>
              <a:t>La question du rapport entre le légal et le moral</a:t>
            </a:r>
          </a:p>
          <a:p>
            <a:pPr marL="271463" indent="-271463">
              <a:buFont typeface="Arial" charset="0"/>
              <a:buChar char="•"/>
            </a:pPr>
            <a:r>
              <a:rPr lang="fr-FR">
                <a:latin typeface="Franklin Gothic Book" pitchFamily="34" charset="0"/>
              </a:rPr>
              <a:t>La question du rapport entre le « modèle » familial et les échecs qu’il rencontre</a:t>
            </a:r>
          </a:p>
          <a:p>
            <a:pPr marL="271463" indent="-271463">
              <a:buFont typeface="Arial" charset="0"/>
              <a:buChar char="•"/>
            </a:pPr>
            <a:r>
              <a:rPr lang="fr-FR">
                <a:latin typeface="Franklin Gothic Book" pitchFamily="34" charset="0"/>
              </a:rPr>
              <a:t>La question des situations très différentes entre les continents </a:t>
            </a:r>
          </a:p>
          <a:p>
            <a:pPr marL="271463" indent="-271463">
              <a:buFont typeface="Arial" charset="0"/>
              <a:buChar char="•"/>
            </a:pPr>
            <a:r>
              <a:rPr lang="fr-FR">
                <a:latin typeface="Franklin Gothic Book" pitchFamily="34" charset="0"/>
              </a:rPr>
              <a:t>La question du témoignage ecclésial dans une société sécularisée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Image 4" descr="Chemin ensemble c.jpg"/>
          <p:cNvPicPr>
            <a:picLocks noChangeAspect="1"/>
          </p:cNvPicPr>
          <p:nvPr/>
        </p:nvPicPr>
        <p:blipFill>
          <a:blip r:embed="rId2"/>
          <a:srcRect l="1173"/>
          <a:stretch>
            <a:fillRect/>
          </a:stretch>
        </p:blipFill>
        <p:spPr bwMode="auto">
          <a:xfrm>
            <a:off x="0" y="115888"/>
            <a:ext cx="9144000" cy="1441450"/>
          </a:xfrm>
          <a:prstGeom prst="rect">
            <a:avLst/>
          </a:prstGeom>
          <a:noFill/>
          <a:ln w="9525">
            <a:noFill/>
            <a:miter lim="800000"/>
            <a:headEnd/>
            <a:tailEnd/>
          </a:ln>
        </p:spPr>
      </p:pic>
      <p:sp>
        <p:nvSpPr>
          <p:cNvPr id="2" name="Titre 1"/>
          <p:cNvSpPr>
            <a:spLocks noGrp="1"/>
          </p:cNvSpPr>
          <p:nvPr>
            <p:ph type="title"/>
          </p:nvPr>
        </p:nvSpPr>
        <p:spPr/>
        <p:txBody>
          <a:bodyPr/>
          <a:lstStyle/>
          <a:p>
            <a:pPr eaLnBrk="1" fontAlgn="auto" hangingPunct="1">
              <a:spcAft>
                <a:spcPts val="0"/>
              </a:spcAft>
              <a:defRPr/>
            </a:pPr>
            <a:r>
              <a:rPr lang="fr-FR" dirty="0" smtClean="0">
                <a:effectLst>
                  <a:outerShdw blurRad="38100" dist="38100" dir="2700000" algn="tl">
                    <a:srgbClr val="000000">
                      <a:alpha val="43137"/>
                    </a:srgbClr>
                  </a:outerShdw>
                  <a:reflection blurRad="12700" stA="48000" endA="300" endPos="55000" dir="5400000" sy="-90000" algn="bl" rotWithShape="0"/>
                </a:effectLst>
              </a:rPr>
              <a:t>4. LA SUITE DU synode </a:t>
            </a:r>
            <a:endParaRPr lang="fr-FR" dirty="0">
              <a:effectLst>
                <a:outerShdw blurRad="38100" dist="38100" dir="2700000" algn="tl">
                  <a:srgbClr val="000000">
                    <a:alpha val="43137"/>
                  </a:srgbClr>
                </a:outerShdw>
                <a:reflection blurRad="12700" stA="48000" endA="300" endPos="55000" dir="5400000" sy="-90000" algn="bl" rotWithShape="0"/>
              </a:effectLst>
            </a:endParaRPr>
          </a:p>
        </p:txBody>
      </p:sp>
      <p:sp>
        <p:nvSpPr>
          <p:cNvPr id="47107" name="ZoneTexte 6"/>
          <p:cNvSpPr txBox="1">
            <a:spLocks noChangeArrowheads="1"/>
          </p:cNvSpPr>
          <p:nvPr/>
        </p:nvSpPr>
        <p:spPr bwMode="auto">
          <a:xfrm>
            <a:off x="4471988" y="1700213"/>
            <a:ext cx="4432300" cy="523875"/>
          </a:xfrm>
          <a:prstGeom prst="rect">
            <a:avLst/>
          </a:prstGeom>
          <a:noFill/>
          <a:ln w="9525">
            <a:noFill/>
            <a:miter lim="800000"/>
            <a:headEnd/>
            <a:tailEnd/>
          </a:ln>
        </p:spPr>
        <p:txBody>
          <a:bodyPr wrap="none">
            <a:spAutoFit/>
          </a:bodyPr>
          <a:lstStyle/>
          <a:p>
            <a:pPr marL="514350" indent="-514350">
              <a:buFont typeface="Franklin Gothic Medium" pitchFamily="34" charset="0"/>
              <a:buAutoNum type="arabicParenR" startAt="4"/>
            </a:pPr>
            <a:r>
              <a:rPr lang="fr-FR" sz="2800" b="1">
                <a:latin typeface="Franklin Gothic Book" pitchFamily="34" charset="0"/>
              </a:rPr>
              <a:t>Les obstacles du terrain </a:t>
            </a:r>
          </a:p>
        </p:txBody>
      </p:sp>
      <p:pic>
        <p:nvPicPr>
          <p:cNvPr id="6" name="Image 5" descr="obstacle c.jpg"/>
          <p:cNvPicPr>
            <a:picLocks noChangeAspect="1"/>
          </p:cNvPicPr>
          <p:nvPr/>
        </p:nvPicPr>
        <p:blipFill>
          <a:blip r:embed="rId3" cstate="print"/>
          <a:srcRect l="25588" r="19288"/>
          <a:stretch>
            <a:fillRect/>
          </a:stretch>
        </p:blipFill>
        <p:spPr>
          <a:xfrm>
            <a:off x="179512" y="2332072"/>
            <a:ext cx="3431909" cy="4337288"/>
          </a:xfrm>
          <a:prstGeom prst="rect">
            <a:avLst/>
          </a:prstGeom>
          <a:ln>
            <a:noFill/>
          </a:ln>
          <a:effectLst>
            <a:softEdge rad="112500"/>
          </a:effectLst>
        </p:spPr>
      </p:pic>
      <p:sp>
        <p:nvSpPr>
          <p:cNvPr id="8" name="ZoneTexte 7"/>
          <p:cNvSpPr txBox="1">
            <a:spLocks noChangeArrowheads="1"/>
          </p:cNvSpPr>
          <p:nvPr/>
        </p:nvSpPr>
        <p:spPr bwMode="auto">
          <a:xfrm>
            <a:off x="3492500" y="2492375"/>
            <a:ext cx="3887788" cy="954088"/>
          </a:xfrm>
          <a:prstGeom prst="rect">
            <a:avLst/>
          </a:prstGeom>
          <a:noFill/>
          <a:ln w="9525">
            <a:noFill/>
            <a:miter lim="800000"/>
            <a:headEnd/>
            <a:tailEnd/>
          </a:ln>
        </p:spPr>
        <p:txBody>
          <a:bodyPr>
            <a:spAutoFit/>
          </a:bodyPr>
          <a:lstStyle/>
          <a:p>
            <a:r>
              <a:rPr lang="fr-FR" sz="2800" b="1">
                <a:latin typeface="Bradley Hand ITC" pitchFamily="66" charset="0"/>
              </a:rPr>
              <a:t>Obstacle du lien entre le  pastoral et le théologique</a:t>
            </a:r>
          </a:p>
        </p:txBody>
      </p:sp>
      <p:sp>
        <p:nvSpPr>
          <p:cNvPr id="9" name="ZoneTexte 8"/>
          <p:cNvSpPr txBox="1">
            <a:spLocks noChangeArrowheads="1"/>
          </p:cNvSpPr>
          <p:nvPr/>
        </p:nvSpPr>
        <p:spPr bwMode="auto">
          <a:xfrm>
            <a:off x="4356100" y="4149725"/>
            <a:ext cx="4176713" cy="1190625"/>
          </a:xfrm>
          <a:prstGeom prst="rect">
            <a:avLst/>
          </a:prstGeom>
          <a:noFill/>
          <a:ln w="9525">
            <a:noFill/>
            <a:miter lim="800000"/>
            <a:headEnd/>
            <a:tailEnd/>
          </a:ln>
        </p:spPr>
        <p:txBody>
          <a:bodyPr>
            <a:spAutoFit/>
          </a:bodyPr>
          <a:lstStyle/>
          <a:p>
            <a:pPr marL="271463" indent="-271463"/>
            <a:r>
              <a:rPr lang="fr-FR">
                <a:latin typeface="Franklin Gothic Book" pitchFamily="34" charset="0"/>
              </a:rPr>
              <a:t>Il ne peut être question de choisir l’un contre l’autre : ce serait rejouer le psychodrame de Vatican II et de ses suites intégristes.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age 4" descr="Chemin ensemble c.jpg"/>
          <p:cNvPicPr>
            <a:picLocks noChangeAspect="1"/>
          </p:cNvPicPr>
          <p:nvPr/>
        </p:nvPicPr>
        <p:blipFill>
          <a:blip r:embed="rId2"/>
          <a:srcRect l="1173"/>
          <a:stretch>
            <a:fillRect/>
          </a:stretch>
        </p:blipFill>
        <p:spPr bwMode="auto">
          <a:xfrm>
            <a:off x="0" y="115888"/>
            <a:ext cx="9144000" cy="1441450"/>
          </a:xfrm>
          <a:prstGeom prst="rect">
            <a:avLst/>
          </a:prstGeom>
          <a:noFill/>
          <a:ln w="9525">
            <a:noFill/>
            <a:miter lim="800000"/>
            <a:headEnd/>
            <a:tailEnd/>
          </a:ln>
        </p:spPr>
      </p:pic>
      <p:sp>
        <p:nvSpPr>
          <p:cNvPr id="2" name="Titre 1"/>
          <p:cNvSpPr>
            <a:spLocks noGrp="1"/>
          </p:cNvSpPr>
          <p:nvPr>
            <p:ph type="title"/>
          </p:nvPr>
        </p:nvSpPr>
        <p:spPr/>
        <p:txBody>
          <a:bodyPr/>
          <a:lstStyle/>
          <a:p>
            <a:pPr eaLnBrk="1" fontAlgn="auto" hangingPunct="1">
              <a:spcAft>
                <a:spcPts val="0"/>
              </a:spcAft>
              <a:defRPr/>
            </a:pPr>
            <a:r>
              <a:rPr lang="fr-FR" dirty="0" smtClean="0">
                <a:effectLst>
                  <a:outerShdw blurRad="38100" dist="38100" dir="2700000" algn="tl">
                    <a:srgbClr val="000000">
                      <a:alpha val="43137"/>
                    </a:srgbClr>
                  </a:outerShdw>
                  <a:reflection blurRad="12700" stA="48000" endA="300" endPos="55000" dir="5400000" sy="-90000" algn="bl" rotWithShape="0"/>
                </a:effectLst>
              </a:rPr>
              <a:t>4. LA SUITE DU synode </a:t>
            </a:r>
            <a:endParaRPr lang="fr-FR" dirty="0">
              <a:effectLst>
                <a:outerShdw blurRad="38100" dist="38100" dir="2700000" algn="tl">
                  <a:srgbClr val="000000">
                    <a:alpha val="43137"/>
                  </a:srgbClr>
                </a:outerShdw>
                <a:reflection blurRad="12700" stA="48000" endA="300" endPos="55000" dir="5400000" sy="-90000" algn="bl" rotWithShape="0"/>
              </a:effectLst>
            </a:endParaRPr>
          </a:p>
        </p:txBody>
      </p:sp>
      <p:sp>
        <p:nvSpPr>
          <p:cNvPr id="48131" name="ZoneTexte 6"/>
          <p:cNvSpPr txBox="1">
            <a:spLocks noChangeArrowheads="1"/>
          </p:cNvSpPr>
          <p:nvPr/>
        </p:nvSpPr>
        <p:spPr bwMode="auto">
          <a:xfrm>
            <a:off x="4471988" y="1700213"/>
            <a:ext cx="3209925" cy="523875"/>
          </a:xfrm>
          <a:prstGeom prst="rect">
            <a:avLst/>
          </a:prstGeom>
          <a:noFill/>
          <a:ln w="9525">
            <a:noFill/>
            <a:miter lim="800000"/>
            <a:headEnd/>
            <a:tailEnd/>
          </a:ln>
        </p:spPr>
        <p:txBody>
          <a:bodyPr wrap="none">
            <a:spAutoFit/>
          </a:bodyPr>
          <a:lstStyle/>
          <a:p>
            <a:pPr marL="514350" indent="-514350">
              <a:buFont typeface="Franklin Gothic Medium" pitchFamily="34" charset="0"/>
              <a:buAutoNum type="arabicParenR" startAt="5"/>
            </a:pPr>
            <a:r>
              <a:rPr lang="fr-FR" sz="2800" b="1">
                <a:latin typeface="Franklin Gothic Book" pitchFamily="34" charset="0"/>
              </a:rPr>
              <a:t>L’environnement</a:t>
            </a:r>
          </a:p>
        </p:txBody>
      </p:sp>
      <p:sp>
        <p:nvSpPr>
          <p:cNvPr id="48132" name="ZoneTexte 5"/>
          <p:cNvSpPr txBox="1">
            <a:spLocks noChangeArrowheads="1"/>
          </p:cNvSpPr>
          <p:nvPr/>
        </p:nvSpPr>
        <p:spPr bwMode="auto">
          <a:xfrm>
            <a:off x="4284663" y="3573463"/>
            <a:ext cx="4679950" cy="1920875"/>
          </a:xfrm>
          <a:prstGeom prst="rect">
            <a:avLst/>
          </a:prstGeom>
          <a:noFill/>
          <a:ln w="9525">
            <a:noFill/>
            <a:miter lim="800000"/>
            <a:headEnd/>
            <a:tailEnd/>
          </a:ln>
        </p:spPr>
        <p:txBody>
          <a:bodyPr>
            <a:spAutoFit/>
          </a:bodyPr>
          <a:lstStyle/>
          <a:p>
            <a:r>
              <a:rPr lang="fr-FR" sz="2000" b="1">
                <a:latin typeface="Franklin Gothic Book" pitchFamily="34" charset="0"/>
              </a:rPr>
              <a:t>Si notre but est de témoigner de l’écoute du Christ, nous ne pourrons négliger les questions de la communication avec notre société et sa culture (en pensant particulièrement  au monde des journalistes) tels qu’ils sont…  </a:t>
            </a:r>
          </a:p>
        </p:txBody>
      </p:sp>
      <p:pic>
        <p:nvPicPr>
          <p:cNvPr id="48133" name="Picture 2" descr="http://levasistas.files.wordpress.com/2012/05/presse_francaise.jpg"/>
          <p:cNvPicPr>
            <a:picLocks noChangeAspect="1" noChangeArrowheads="1"/>
          </p:cNvPicPr>
          <p:nvPr/>
        </p:nvPicPr>
        <p:blipFill>
          <a:blip r:embed="rId3"/>
          <a:srcRect/>
          <a:stretch>
            <a:fillRect/>
          </a:stretch>
        </p:blipFill>
        <p:spPr bwMode="auto">
          <a:xfrm>
            <a:off x="250825" y="2492375"/>
            <a:ext cx="3744913" cy="3744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a:lstStyle/>
          <a:p>
            <a:pPr eaLnBrk="1" fontAlgn="auto" hangingPunct="1">
              <a:spcAft>
                <a:spcPts val="0"/>
              </a:spcAft>
              <a:defRPr/>
            </a:pPr>
            <a:r>
              <a:rPr lang="fr-FR" dirty="0" smtClean="0">
                <a:effectLst>
                  <a:outerShdw blurRad="38100" dist="38100" dir="2700000" algn="tl">
                    <a:srgbClr val="000000">
                      <a:alpha val="43137"/>
                    </a:srgbClr>
                  </a:outerShdw>
                  <a:reflection blurRad="12700" stA="48000" endA="300" endPos="55000" dir="5400000" sy="-90000" algn="bl" rotWithShape="0"/>
                </a:effectLst>
              </a:rPr>
              <a:t>4. LA SUITE DU synode </a:t>
            </a:r>
            <a:endParaRPr lang="fr-FR" dirty="0">
              <a:effectLst>
                <a:outerShdw blurRad="38100" dist="38100" dir="2700000" algn="tl">
                  <a:srgbClr val="000000">
                    <a:alpha val="43137"/>
                  </a:srgbClr>
                </a:outerShdw>
                <a:reflection blurRad="12700" stA="48000" endA="300" endPos="55000" dir="5400000" sy="-90000" algn="bl" rotWithShape="0"/>
              </a:effectLst>
            </a:endParaRPr>
          </a:p>
        </p:txBody>
      </p:sp>
      <p:pic>
        <p:nvPicPr>
          <p:cNvPr id="4" name="Image 3" descr="Mgr Georges Pontier.jpg"/>
          <p:cNvPicPr>
            <a:picLocks noChangeAspect="1"/>
          </p:cNvPicPr>
          <p:nvPr/>
        </p:nvPicPr>
        <p:blipFill>
          <a:blip r:embed="rId2" cstate="print"/>
          <a:srcRect l="-997" r="-3139" b="-57576"/>
          <a:stretch>
            <a:fillRect/>
          </a:stretch>
        </p:blipFill>
        <p:spPr>
          <a:xfrm>
            <a:off x="0" y="1268760"/>
            <a:ext cx="3707904" cy="3744416"/>
          </a:xfrm>
          <a:prstGeom prst="rect">
            <a:avLst/>
          </a:prstGeom>
          <a:ln>
            <a:noFill/>
          </a:ln>
          <a:effectLst>
            <a:softEdge rad="112500"/>
          </a:effectLst>
        </p:spPr>
      </p:pic>
      <p:sp>
        <p:nvSpPr>
          <p:cNvPr id="5" name="Rectangle à coins arrondis 4"/>
          <p:cNvSpPr/>
          <p:nvPr/>
        </p:nvSpPr>
        <p:spPr>
          <a:xfrm>
            <a:off x="3635375" y="4508500"/>
            <a:ext cx="5364163" cy="1873250"/>
          </a:xfrm>
          <a:prstGeom prst="wedgeRoundRectCallout">
            <a:avLst>
              <a:gd name="adj1" fmla="val -82539"/>
              <a:gd name="adj2" fmla="val -135680"/>
              <a:gd name="adj3" fmla="val 16667"/>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fr-FR" sz="2000" b="1" i="1">
                <a:solidFill>
                  <a:schemeClr val="bg1"/>
                </a:solidFill>
                <a:cs typeface="Arial" charset="0"/>
              </a:rPr>
              <a:t> « le témoignage des très nombreux baptisés qui s’efforcent de vivre à la lumière de l’Évangile et de l’enseignement de l’Église leur vie de couple et leur vie de famille au cœur de leur existence et de tout ce qui leur arrive. »  </a:t>
            </a:r>
            <a:r>
              <a:rPr lang="fr-FR" sz="2000" b="1" i="1">
                <a:solidFill>
                  <a:schemeClr val="bg1"/>
                </a:solidFill>
                <a:cs typeface="Arial" charset="0"/>
                <a:hlinkClick r:id="rId3" action="ppaction://hlinkfile"/>
              </a:rPr>
              <a:t>XX</a:t>
            </a:r>
            <a:endParaRPr lang="fr-FR" sz="2000" b="1">
              <a:solidFill>
                <a:schemeClr val="bg1"/>
              </a:solidFill>
              <a:cs typeface="Arial" charset="0"/>
            </a:endParaRPr>
          </a:p>
        </p:txBody>
      </p:sp>
      <p:sp>
        <p:nvSpPr>
          <p:cNvPr id="7" name="ZoneTexte 6"/>
          <p:cNvSpPr txBox="1">
            <a:spLocks noChangeArrowheads="1"/>
          </p:cNvSpPr>
          <p:nvPr/>
        </p:nvSpPr>
        <p:spPr bwMode="auto">
          <a:xfrm>
            <a:off x="179388" y="3873500"/>
            <a:ext cx="2736850" cy="1200150"/>
          </a:xfrm>
          <a:prstGeom prst="rect">
            <a:avLst/>
          </a:prstGeom>
          <a:noFill/>
          <a:ln w="9525">
            <a:noFill/>
            <a:miter lim="800000"/>
            <a:headEnd/>
            <a:tailEnd/>
          </a:ln>
        </p:spPr>
        <p:txBody>
          <a:bodyPr>
            <a:spAutoFit/>
          </a:bodyPr>
          <a:lstStyle/>
          <a:p>
            <a:pPr algn="ctr"/>
            <a:r>
              <a:rPr lang="fr-FR" b="1">
                <a:latin typeface="Franklin Gothic Book" pitchFamily="34" charset="0"/>
              </a:rPr>
              <a:t>Mgr Georges Pontier, </a:t>
            </a:r>
          </a:p>
          <a:p>
            <a:pPr algn="ctr"/>
            <a:r>
              <a:rPr lang="fr-FR" b="1">
                <a:latin typeface="Franklin Gothic Book" pitchFamily="34" charset="0"/>
              </a:rPr>
              <a:t>le 4 novembre 2014 </a:t>
            </a:r>
          </a:p>
          <a:p>
            <a:pPr algn="ctr"/>
            <a:r>
              <a:rPr lang="fr-FR" b="1">
                <a:latin typeface="Franklin Gothic Book" pitchFamily="34" charset="0"/>
              </a:rPr>
              <a:t>à l’assemblée des évêques de France</a:t>
            </a:r>
          </a:p>
        </p:txBody>
      </p:sp>
      <p:sp>
        <p:nvSpPr>
          <p:cNvPr id="9" name="Rectangle 8"/>
          <p:cNvSpPr>
            <a:spLocks noChangeArrowheads="1"/>
          </p:cNvSpPr>
          <p:nvPr/>
        </p:nvSpPr>
        <p:spPr bwMode="auto">
          <a:xfrm>
            <a:off x="3924300" y="1557338"/>
            <a:ext cx="4392613" cy="2030412"/>
          </a:xfrm>
          <a:prstGeom prst="rect">
            <a:avLst/>
          </a:prstGeom>
          <a:noFill/>
          <a:ln w="9525">
            <a:noFill/>
            <a:miter lim="800000"/>
            <a:headEnd/>
            <a:tailEnd/>
          </a:ln>
        </p:spPr>
        <p:txBody>
          <a:bodyPr>
            <a:spAutoFit/>
          </a:bodyPr>
          <a:lstStyle/>
          <a:p>
            <a:r>
              <a:rPr lang="fr-FR">
                <a:latin typeface="Franklin Gothic Book" pitchFamily="34" charset="0"/>
              </a:rPr>
              <a:t>L’archevêque rappelle que le deuxième volet du synode aura lieu l’an prochain autour de « </a:t>
            </a:r>
            <a:r>
              <a:rPr lang="fr-FR" i="1">
                <a:latin typeface="Franklin Gothic Book" pitchFamily="34" charset="0"/>
              </a:rPr>
              <a:t>la vocation et la mission des familles dans l’Eglise et dans le mond</a:t>
            </a:r>
            <a:r>
              <a:rPr lang="fr-FR">
                <a:latin typeface="Franklin Gothic Book" pitchFamily="34" charset="0"/>
              </a:rPr>
              <a:t>e ». Entre temps, les diocèses sont appelés à plancher sur le sujet en ayant le souci d’écouter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100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left)">
                                      <p:cBhvr>
                                        <p:cTn id="23" dur="1000"/>
                                        <p:tgtEl>
                                          <p:spTgt spid="5">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effectLst>
                  <a:outerShdw blurRad="38100" dist="38100" dir="2700000" algn="tl">
                    <a:srgbClr val="000000">
                      <a:alpha val="43137"/>
                    </a:srgbClr>
                  </a:outerShdw>
                  <a:reflection blurRad="12700" stA="48000" endA="300" endPos="55000" dir="5400000" sy="-90000" algn="bl" rotWithShape="0"/>
                </a:effectLst>
              </a:rPr>
              <a:t>4. LA SUITE DU synode </a:t>
            </a:r>
            <a:endParaRPr lang="fr-FR" dirty="0">
              <a:effectLst>
                <a:outerShdw blurRad="38100" dist="38100" dir="2700000" algn="tl">
                  <a:srgbClr val="000000">
                    <a:alpha val="43137"/>
                  </a:srgbClr>
                </a:outerShdw>
                <a:reflection blurRad="12700" stA="48000" endA="300" endPos="55000" dir="5400000" sy="-90000" algn="bl" rotWithShape="0"/>
              </a:effectLst>
            </a:endParaRPr>
          </a:p>
        </p:txBody>
      </p:sp>
      <p:sp>
        <p:nvSpPr>
          <p:cNvPr id="49154" name="ZoneTexte 7"/>
          <p:cNvSpPr txBox="1">
            <a:spLocks noChangeArrowheads="1"/>
          </p:cNvSpPr>
          <p:nvPr/>
        </p:nvSpPr>
        <p:spPr bwMode="auto">
          <a:xfrm>
            <a:off x="1763713" y="1916113"/>
            <a:ext cx="6480175" cy="831850"/>
          </a:xfrm>
          <a:prstGeom prst="rect">
            <a:avLst/>
          </a:prstGeom>
          <a:noFill/>
          <a:ln w="9525">
            <a:noFill/>
            <a:miter lim="800000"/>
            <a:headEnd/>
            <a:tailEnd/>
          </a:ln>
        </p:spPr>
        <p:txBody>
          <a:bodyPr>
            <a:spAutoFit/>
          </a:bodyPr>
          <a:lstStyle/>
          <a:p>
            <a:pPr marL="342900" indent="-342900"/>
            <a:r>
              <a:rPr lang="fr-FR" sz="2400" b="1">
                <a:latin typeface="Franklin Gothic Book" pitchFamily="34" charset="0"/>
              </a:rPr>
              <a:t>Et nous ?  </a:t>
            </a:r>
          </a:p>
          <a:p>
            <a:pPr marL="342900" indent="-342900"/>
            <a:endParaRPr lang="fr-FR" sz="2400" b="1">
              <a:latin typeface="Franklin Gothic Book"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1. L’idée du synode </a:t>
            </a:r>
            <a:endParaRPr lang="fr-FR" dirty="0"/>
          </a:p>
        </p:txBody>
      </p:sp>
      <p:sp>
        <p:nvSpPr>
          <p:cNvPr id="3" name="Espace réservé du contenu 2"/>
          <p:cNvSpPr>
            <a:spLocks noGrp="1"/>
          </p:cNvSpPr>
          <p:nvPr>
            <p:ph idx="1"/>
          </p:nvPr>
        </p:nvSpPr>
        <p:spPr>
          <a:xfrm>
            <a:off x="304800" y="1554163"/>
            <a:ext cx="4122738" cy="4179887"/>
          </a:xfrm>
        </p:spPr>
        <p:txBody>
          <a:bodyPr>
            <a:normAutofit fontScale="92500" lnSpcReduction="20000"/>
          </a:bodyPr>
          <a:lstStyle/>
          <a:p>
            <a:pPr eaLnBrk="1" fontAlgn="auto" hangingPunct="1">
              <a:spcAft>
                <a:spcPts val="0"/>
              </a:spcAft>
              <a:buFont typeface="Wingdings 2"/>
              <a:buNone/>
              <a:defRPr/>
            </a:pPr>
            <a:r>
              <a:rPr lang="fr-FR" sz="2400" dirty="0" smtClean="0"/>
              <a:t>Le pape Paul VI demanda alors au Concile de laisser de côté la question du contrôle des naissances. </a:t>
            </a:r>
          </a:p>
          <a:p>
            <a:pPr eaLnBrk="1" fontAlgn="auto" hangingPunct="1">
              <a:spcAft>
                <a:spcPts val="0"/>
              </a:spcAft>
              <a:buFont typeface="Wingdings 2"/>
              <a:buNone/>
              <a:defRPr/>
            </a:pPr>
            <a:endParaRPr lang="fr-FR" sz="2400" dirty="0" smtClean="0"/>
          </a:p>
          <a:p>
            <a:pPr eaLnBrk="1" fontAlgn="auto" hangingPunct="1">
              <a:spcAft>
                <a:spcPts val="0"/>
              </a:spcAft>
              <a:buFont typeface="Wingdings 2"/>
              <a:buNone/>
              <a:defRPr/>
            </a:pPr>
            <a:r>
              <a:rPr lang="fr-FR" sz="2400" dirty="0" smtClean="0"/>
              <a:t>En juillet 1968, sortait l’encyclique « </a:t>
            </a:r>
            <a:r>
              <a:rPr lang="fr-FR" sz="2400" i="1" dirty="0" err="1" smtClean="0"/>
              <a:t>Humanae</a:t>
            </a:r>
            <a:r>
              <a:rPr lang="fr-FR" sz="2400" i="1" dirty="0" smtClean="0"/>
              <a:t> Vitae</a:t>
            </a:r>
            <a:r>
              <a:rPr lang="fr-FR" sz="2400" dirty="0" smtClean="0"/>
              <a:t> » qui fut reçue comme un « non » à la pilule et commentée par les épiscopats occidentaux par une invitation à vivre les situations diverses par chacun selon sa conscience. </a:t>
            </a:r>
            <a:endParaRPr lang="fr-FR" sz="2400" dirty="0"/>
          </a:p>
        </p:txBody>
      </p:sp>
      <p:pic>
        <p:nvPicPr>
          <p:cNvPr id="5" name="Image 4" descr="Paul VI à Vatican II.jpg"/>
          <p:cNvPicPr>
            <a:picLocks noChangeAspect="1"/>
          </p:cNvPicPr>
          <p:nvPr/>
        </p:nvPicPr>
        <p:blipFill>
          <a:blip r:embed="rId2"/>
          <a:srcRect l="21977" t="11151" r="35471" b="33200"/>
          <a:stretch>
            <a:fillRect/>
          </a:stretch>
        </p:blipFill>
        <p:spPr bwMode="auto">
          <a:xfrm>
            <a:off x="5219700" y="1196975"/>
            <a:ext cx="3676650" cy="4752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1. L’idée du synode </a:t>
            </a:r>
            <a:endParaRPr lang="fr-FR" dirty="0"/>
          </a:p>
        </p:txBody>
      </p:sp>
      <p:sp>
        <p:nvSpPr>
          <p:cNvPr id="3" name="Espace réservé du contenu 2"/>
          <p:cNvSpPr>
            <a:spLocks noGrp="1"/>
          </p:cNvSpPr>
          <p:nvPr>
            <p:ph idx="1"/>
          </p:nvPr>
        </p:nvSpPr>
        <p:spPr>
          <a:xfrm>
            <a:off x="304800" y="1554163"/>
            <a:ext cx="4411663" cy="4035425"/>
          </a:xfrm>
        </p:spPr>
        <p:txBody>
          <a:bodyPr>
            <a:normAutofit fontScale="92500" lnSpcReduction="20000"/>
          </a:bodyPr>
          <a:lstStyle/>
          <a:p>
            <a:pPr eaLnBrk="1" fontAlgn="auto" hangingPunct="1">
              <a:spcAft>
                <a:spcPts val="0"/>
              </a:spcAft>
              <a:buFont typeface="Wingdings 2"/>
              <a:buNone/>
              <a:defRPr/>
            </a:pPr>
            <a:r>
              <a:rPr lang="fr-FR" sz="2400" dirty="0" smtClean="0"/>
              <a:t>Jean-Paul II (pape de 1978 à 2005), théologien moraliste, qui avait joué un rôle important dans l’encyclique de Paul VI va beaucoup développer la réflexion de l’Église  sur la famille.  </a:t>
            </a:r>
          </a:p>
          <a:p>
            <a:pPr eaLnBrk="1" fontAlgn="auto" hangingPunct="1">
              <a:spcAft>
                <a:spcPts val="0"/>
              </a:spcAft>
              <a:buFont typeface="Wingdings 2"/>
              <a:buNone/>
              <a:defRPr/>
            </a:pPr>
            <a:r>
              <a:rPr lang="fr-FR" sz="2400" dirty="0" smtClean="0"/>
              <a:t>Le premier synode qu’il convoque pour octobre 1980 a pour thème  "</a:t>
            </a:r>
            <a:r>
              <a:rPr lang="fr-FR" sz="2400" i="1" dirty="0" smtClean="0"/>
              <a:t>La famille chrétienne</a:t>
            </a:r>
            <a:r>
              <a:rPr lang="fr-FR" sz="2400" dirty="0" smtClean="0"/>
              <a:t>". </a:t>
            </a:r>
          </a:p>
          <a:p>
            <a:pPr eaLnBrk="1" fontAlgn="auto" hangingPunct="1">
              <a:spcAft>
                <a:spcPts val="0"/>
              </a:spcAft>
              <a:buFont typeface="Wingdings 2"/>
              <a:buNone/>
              <a:defRPr/>
            </a:pPr>
            <a:r>
              <a:rPr lang="fr-FR" sz="2400" dirty="0" smtClean="0"/>
              <a:t>Il en sortira l’année suivante l’exhortation apostolique "</a:t>
            </a:r>
            <a:r>
              <a:rPr lang="fr-FR" sz="2400" i="1" dirty="0" err="1" smtClean="0"/>
              <a:t>Familiaris</a:t>
            </a:r>
            <a:r>
              <a:rPr lang="fr-FR" sz="2400" i="1" dirty="0" smtClean="0"/>
              <a:t> </a:t>
            </a:r>
            <a:r>
              <a:rPr lang="fr-FR" sz="2400" i="1" dirty="0" err="1" smtClean="0"/>
              <a:t>Consortio</a:t>
            </a:r>
            <a:r>
              <a:rPr lang="fr-FR" sz="2400" dirty="0" smtClean="0"/>
              <a:t>" </a:t>
            </a:r>
            <a:endParaRPr lang="fr-FR" sz="2400" dirty="0"/>
          </a:p>
        </p:txBody>
      </p:sp>
      <p:pic>
        <p:nvPicPr>
          <p:cNvPr id="6" name="Image 5" descr="Jean-Paul-II-pape de 1978 à 2005.jpg"/>
          <p:cNvPicPr>
            <a:picLocks noChangeAspect="1"/>
          </p:cNvPicPr>
          <p:nvPr/>
        </p:nvPicPr>
        <p:blipFill>
          <a:blip r:embed="rId2"/>
          <a:srcRect l="11703" r="8015"/>
          <a:stretch>
            <a:fillRect/>
          </a:stretch>
        </p:blipFill>
        <p:spPr bwMode="auto">
          <a:xfrm>
            <a:off x="4965700" y="1700213"/>
            <a:ext cx="4178300" cy="35290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1. L’idée du synode </a:t>
            </a:r>
            <a:endParaRPr lang="fr-FR" dirty="0"/>
          </a:p>
        </p:txBody>
      </p:sp>
      <p:sp>
        <p:nvSpPr>
          <p:cNvPr id="19458" name="Espace réservé du contenu 2"/>
          <p:cNvSpPr>
            <a:spLocks noGrp="1"/>
          </p:cNvSpPr>
          <p:nvPr>
            <p:ph idx="1"/>
          </p:nvPr>
        </p:nvSpPr>
        <p:spPr/>
        <p:txBody>
          <a:bodyPr/>
          <a:lstStyle/>
          <a:p>
            <a:pPr eaLnBrk="1" hangingPunct="1"/>
            <a:endParaRPr lang="fr-FR" smtClean="0"/>
          </a:p>
        </p:txBody>
      </p:sp>
      <p:pic>
        <p:nvPicPr>
          <p:cNvPr id="4" name="Picture 2" descr="http://www.la-croix.com/var/bayard/storage/images/lacroix/religion/actualite/ce-que-le-pape-francois-a-dit-aux-journalistes-dans-l-avion-2013-07-29-992176/34846813-1-fre-FR/Ce-que-le-pape-Francois-a-dit-aux-journalistes-dans-l-avion_article_popin.jpg"/>
          <p:cNvPicPr>
            <a:picLocks noChangeAspect="1" noChangeArrowheads="1"/>
          </p:cNvPicPr>
          <p:nvPr/>
        </p:nvPicPr>
        <p:blipFill>
          <a:blip r:embed="rId2"/>
          <a:srcRect b="10899"/>
          <a:stretch>
            <a:fillRect/>
          </a:stretch>
        </p:blipFill>
        <p:spPr bwMode="auto">
          <a:xfrm>
            <a:off x="-36513" y="1412875"/>
            <a:ext cx="9180513" cy="5445125"/>
          </a:xfrm>
          <a:prstGeom prst="rect">
            <a:avLst/>
          </a:prstGeom>
          <a:noFill/>
          <a:ln w="9525">
            <a:noFill/>
            <a:miter lim="800000"/>
            <a:headEnd/>
            <a:tailEnd/>
          </a:ln>
        </p:spPr>
      </p:pic>
      <p:sp>
        <p:nvSpPr>
          <p:cNvPr id="5" name="Rectangle 4"/>
          <p:cNvSpPr/>
          <p:nvPr/>
        </p:nvSpPr>
        <p:spPr>
          <a:xfrm>
            <a:off x="3563938" y="2133600"/>
            <a:ext cx="2663825" cy="1582738"/>
          </a:xfrm>
          <a:prstGeom prst="wedgeRectCallout">
            <a:avLst>
              <a:gd name="adj1" fmla="val -103043"/>
              <a:gd name="adj2" fmla="val 1475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t>« Il faut repenser toute la pastorale matrimoniale… » </a:t>
            </a:r>
          </a:p>
        </p:txBody>
      </p:sp>
      <p:sp>
        <p:nvSpPr>
          <p:cNvPr id="6" name="ZoneTexte 5"/>
          <p:cNvSpPr txBox="1">
            <a:spLocks noChangeArrowheads="1"/>
          </p:cNvSpPr>
          <p:nvPr/>
        </p:nvSpPr>
        <p:spPr bwMode="auto">
          <a:xfrm>
            <a:off x="7308850" y="2166938"/>
            <a:ext cx="1655763" cy="1631950"/>
          </a:xfrm>
          <a:prstGeom prst="rect">
            <a:avLst/>
          </a:prstGeom>
          <a:solidFill>
            <a:srgbClr val="F2F2F2">
              <a:alpha val="69803"/>
            </a:srgbClr>
          </a:solidFill>
          <a:ln w="9525">
            <a:noFill/>
            <a:miter lim="800000"/>
            <a:headEnd/>
            <a:tailEnd/>
          </a:ln>
        </p:spPr>
        <p:txBody>
          <a:bodyPr>
            <a:spAutoFit/>
          </a:bodyPr>
          <a:lstStyle/>
          <a:p>
            <a:pPr algn="ctr"/>
            <a:r>
              <a:rPr lang="fr-FR" sz="2000" b="1">
                <a:solidFill>
                  <a:schemeClr val="bg1"/>
                </a:solidFill>
                <a:latin typeface="Franklin Gothic Book" pitchFamily="34" charset="0"/>
              </a:rPr>
              <a:t>Juillet 2013, dans l’avion pour Rio, devant les journalistes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1. L’idée du synode </a:t>
            </a:r>
            <a:endParaRPr lang="fr-FR" dirty="0"/>
          </a:p>
        </p:txBody>
      </p:sp>
      <p:sp>
        <p:nvSpPr>
          <p:cNvPr id="3" name="Espace réservé du contenu 2"/>
          <p:cNvSpPr>
            <a:spLocks noGrp="1"/>
          </p:cNvSpPr>
          <p:nvPr>
            <p:ph idx="1"/>
          </p:nvPr>
        </p:nvSpPr>
        <p:spPr>
          <a:xfrm>
            <a:off x="304800" y="1554163"/>
            <a:ext cx="4554538" cy="4827587"/>
          </a:xfrm>
        </p:spPr>
        <p:txBody>
          <a:bodyPr>
            <a:normAutofit fontScale="85000" lnSpcReduction="20000"/>
          </a:bodyPr>
          <a:lstStyle/>
          <a:p>
            <a:pPr eaLnBrk="1" fontAlgn="auto" hangingPunct="1">
              <a:spcAft>
                <a:spcPts val="0"/>
              </a:spcAft>
              <a:buFont typeface="Wingdings 2"/>
              <a:buNone/>
              <a:defRPr/>
            </a:pPr>
            <a:r>
              <a:rPr lang="fr-FR" sz="2400" dirty="0" smtClean="0"/>
              <a:t>L’institution du synode romain mise en place par Paul VI à l’époque du Concile a connu une évolution dans laquelle Jean-Paul II et Benoît XVI ont mis leurs marques. En choisissant de convoquer un synode, le pape François ajoute sa propre marque : </a:t>
            </a:r>
          </a:p>
          <a:p>
            <a:pPr eaLnBrk="1" fontAlgn="auto" hangingPunct="1">
              <a:spcAft>
                <a:spcPts val="0"/>
              </a:spcAft>
              <a:buFont typeface="Wingdings 2"/>
              <a:buNone/>
              <a:defRPr/>
            </a:pPr>
            <a:r>
              <a:rPr lang="fr-FR" sz="2400" dirty="0" smtClean="0"/>
              <a:t>Il veut « </a:t>
            </a:r>
            <a:r>
              <a:rPr lang="fr-FR" sz="2400" i="1" dirty="0" smtClean="0"/>
              <a:t>des consultations réelles, pas formelles</a:t>
            </a:r>
            <a:r>
              <a:rPr lang="fr-FR" sz="2400" dirty="0" smtClean="0"/>
              <a:t> » et prend part aux réunions de préparation. </a:t>
            </a:r>
          </a:p>
          <a:p>
            <a:pPr eaLnBrk="1" fontAlgn="auto" hangingPunct="1">
              <a:spcAft>
                <a:spcPts val="0"/>
              </a:spcAft>
              <a:buFont typeface="Wingdings 2"/>
              <a:buNone/>
              <a:defRPr/>
            </a:pPr>
            <a:r>
              <a:rPr lang="fr-FR" sz="2400" dirty="0" smtClean="0"/>
              <a:t>Il convoque deux synodes complémentaires, un extraordinaire pour 2014, l’autre ordinaire pour 2015. </a:t>
            </a:r>
          </a:p>
          <a:p>
            <a:pPr eaLnBrk="1" fontAlgn="auto" hangingPunct="1">
              <a:spcAft>
                <a:spcPts val="0"/>
              </a:spcAft>
              <a:buFont typeface="Wingdings 2"/>
              <a:buNone/>
              <a:defRPr/>
            </a:pPr>
            <a:r>
              <a:rPr lang="fr-FR" sz="2400" dirty="0" smtClean="0"/>
              <a:t>Nous sommes donc dans une période inter-synodale. </a:t>
            </a:r>
            <a:endParaRPr lang="fr-FR" sz="2400" dirty="0"/>
          </a:p>
        </p:txBody>
      </p:sp>
      <p:pic>
        <p:nvPicPr>
          <p:cNvPr id="7" name="Image 6" descr="Paul VI à Rome.jpg"/>
          <p:cNvPicPr>
            <a:picLocks noChangeAspect="1"/>
          </p:cNvPicPr>
          <p:nvPr/>
        </p:nvPicPr>
        <p:blipFill>
          <a:blip r:embed="rId2"/>
          <a:srcRect l="46452"/>
          <a:stretch>
            <a:fillRect/>
          </a:stretch>
        </p:blipFill>
        <p:spPr bwMode="auto">
          <a:xfrm>
            <a:off x="5222875" y="1341438"/>
            <a:ext cx="3660775" cy="4464050"/>
          </a:xfrm>
          <a:prstGeom prst="rect">
            <a:avLst/>
          </a:prstGeom>
          <a:noFill/>
          <a:ln w="9525">
            <a:noFill/>
            <a:miter lim="800000"/>
            <a:headEnd/>
            <a:tailEnd/>
          </a:ln>
        </p:spPr>
      </p:pic>
      <p:pic>
        <p:nvPicPr>
          <p:cNvPr id="8" name="Image 7" descr="Francois-pape Premier angelus 20130317.jpg"/>
          <p:cNvPicPr>
            <a:picLocks noChangeAspect="1"/>
          </p:cNvPicPr>
          <p:nvPr/>
        </p:nvPicPr>
        <p:blipFill>
          <a:blip r:embed="rId3"/>
          <a:srcRect/>
          <a:stretch>
            <a:fillRect/>
          </a:stretch>
        </p:blipFill>
        <p:spPr bwMode="auto">
          <a:xfrm>
            <a:off x="4824413" y="3429000"/>
            <a:ext cx="4572000" cy="3044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3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1000"/>
                                        <p:tgtEl>
                                          <p:spTgt spid="7"/>
                                        </p:tgtEl>
                                      </p:cBhvr>
                                    </p:animEffect>
                                    <p:set>
                                      <p:cBhvr>
                                        <p:cTn id="20" dur="1" fill="hold">
                                          <p:stCondLst>
                                            <p:cond delay="999"/>
                                          </p:stCondLst>
                                        </p:cTn>
                                        <p:tgtEl>
                                          <p:spTgt spid="7"/>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1000"/>
                                        <p:tgtEl>
                                          <p:spTgt spid="8"/>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up)">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2. LA Préparation du synode </a:t>
            </a:r>
            <a:endParaRPr lang="fr-FR" dirty="0"/>
          </a:p>
        </p:txBody>
      </p:sp>
      <p:sp>
        <p:nvSpPr>
          <p:cNvPr id="3" name="Espace réservé du contenu 2"/>
          <p:cNvSpPr>
            <a:spLocks noGrp="1"/>
          </p:cNvSpPr>
          <p:nvPr>
            <p:ph idx="1"/>
          </p:nvPr>
        </p:nvSpPr>
        <p:spPr>
          <a:xfrm>
            <a:off x="323850" y="1279525"/>
            <a:ext cx="4338638" cy="4525963"/>
          </a:xfrm>
        </p:spPr>
        <p:txBody>
          <a:bodyPr>
            <a:normAutofit fontScale="92500" lnSpcReduction="20000"/>
          </a:bodyPr>
          <a:lstStyle/>
          <a:p>
            <a:pPr eaLnBrk="1" fontAlgn="auto" hangingPunct="1">
              <a:spcAft>
                <a:spcPts val="0"/>
              </a:spcAft>
              <a:buFont typeface="Wingdings 2"/>
              <a:buNone/>
              <a:defRPr/>
            </a:pPr>
            <a:r>
              <a:rPr lang="fr-FR" sz="2400" dirty="0" smtClean="0"/>
              <a:t>La convocation du double synode, en date du 8 octobre 2013, annonce quatre moments : </a:t>
            </a:r>
          </a:p>
          <a:p>
            <a:pPr marL="457200" indent="-457200" eaLnBrk="1" fontAlgn="auto" hangingPunct="1">
              <a:spcAft>
                <a:spcPts val="0"/>
              </a:spcAft>
              <a:buClr>
                <a:schemeClr val="tx1"/>
              </a:buClr>
              <a:buSzPct val="100000"/>
              <a:buFont typeface="+mj-lt"/>
              <a:buAutoNum type="arabicPeriod"/>
              <a:defRPr/>
            </a:pPr>
            <a:r>
              <a:rPr lang="fr-FR" sz="2400" dirty="0" smtClean="0"/>
              <a:t>Un Synode extraordinaire pour le 5 – 19 octobre 2014  "</a:t>
            </a:r>
            <a:r>
              <a:rPr lang="fr-FR" sz="2400" i="1" dirty="0" smtClean="0"/>
              <a:t>Défis pastoraux de la famille dans le contexte de l’évangélisation</a:t>
            </a:r>
            <a:r>
              <a:rPr lang="fr-FR" sz="2400" dirty="0" smtClean="0"/>
              <a:t>"</a:t>
            </a:r>
          </a:p>
          <a:p>
            <a:pPr marL="457200" indent="-457200" eaLnBrk="1" fontAlgn="auto" hangingPunct="1">
              <a:spcAft>
                <a:spcPts val="0"/>
              </a:spcAft>
              <a:buClr>
                <a:schemeClr val="tx1"/>
              </a:buClr>
              <a:buSzPct val="100000"/>
              <a:buFont typeface="+mj-lt"/>
              <a:buAutoNum type="arabicPeriod"/>
              <a:defRPr/>
            </a:pPr>
            <a:r>
              <a:rPr lang="fr-FR" sz="2400" dirty="0" smtClean="0"/>
              <a:t>Une rencontre mondiale des familles à Philadelphie (sept.2015) </a:t>
            </a:r>
          </a:p>
          <a:p>
            <a:pPr marL="457200" indent="-457200" eaLnBrk="1" fontAlgn="auto" hangingPunct="1">
              <a:spcAft>
                <a:spcPts val="0"/>
              </a:spcAft>
              <a:buClr>
                <a:schemeClr val="tx1"/>
              </a:buClr>
              <a:buSzPct val="100000"/>
              <a:buFont typeface="+mj-lt"/>
              <a:buAutoNum type="arabicPeriod"/>
              <a:defRPr/>
            </a:pPr>
            <a:r>
              <a:rPr lang="fr-FR" sz="2400" dirty="0" smtClean="0"/>
              <a:t>Un Synode ordinaire fin 2015 </a:t>
            </a:r>
          </a:p>
          <a:p>
            <a:pPr marL="457200" indent="-457200" eaLnBrk="1" fontAlgn="auto" hangingPunct="1">
              <a:spcAft>
                <a:spcPts val="0"/>
              </a:spcAft>
              <a:buClr>
                <a:schemeClr val="tx1"/>
              </a:buClr>
              <a:buSzPct val="100000"/>
              <a:buFont typeface="+mj-lt"/>
              <a:buAutoNum type="arabicPeriod"/>
              <a:defRPr/>
            </a:pPr>
            <a:r>
              <a:rPr lang="fr-FR" sz="2400" dirty="0" smtClean="0"/>
              <a:t>Une exhortation apostolique conclusive (en 2016 ?) </a:t>
            </a:r>
          </a:p>
          <a:p>
            <a:pPr eaLnBrk="1" fontAlgn="auto" hangingPunct="1">
              <a:spcAft>
                <a:spcPts val="0"/>
              </a:spcAft>
              <a:buFont typeface="Wingdings 2"/>
              <a:buNone/>
              <a:defRPr/>
            </a:pPr>
            <a:endParaRPr lang="fr-FR" sz="2400" dirty="0" smtClean="0"/>
          </a:p>
          <a:p>
            <a:pPr eaLnBrk="1" fontAlgn="auto" hangingPunct="1">
              <a:spcAft>
                <a:spcPts val="0"/>
              </a:spcAft>
              <a:buFont typeface="Wingdings 2"/>
              <a:buNone/>
              <a:defRPr/>
            </a:pPr>
            <a:endParaRPr lang="fr-FR" sz="2400" dirty="0" smtClean="0"/>
          </a:p>
        </p:txBody>
      </p:sp>
      <p:pic>
        <p:nvPicPr>
          <p:cNvPr id="1026" name="Picture 2" descr="http://www.alumneye.fr/wp-content/uploads/2013/09/calendrier-candidatures.jpg"/>
          <p:cNvPicPr>
            <a:picLocks noChangeAspect="1" noChangeArrowheads="1"/>
          </p:cNvPicPr>
          <p:nvPr/>
        </p:nvPicPr>
        <p:blipFill>
          <a:blip r:embed="rId3"/>
          <a:srcRect/>
          <a:stretch>
            <a:fillRect/>
          </a:stretch>
        </p:blipFill>
        <p:spPr bwMode="auto">
          <a:xfrm>
            <a:off x="4859338" y="2636838"/>
            <a:ext cx="3952875" cy="3495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ssolve">
                                      <p:cBhvr>
                                        <p:cTn id="15" dur="1000"/>
                                        <p:tgtEl>
                                          <p:spTgt spid="1026"/>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2. LA Préparation du synode </a:t>
            </a:r>
            <a:endParaRPr lang="fr-FR" dirty="0"/>
          </a:p>
        </p:txBody>
      </p:sp>
      <p:sp>
        <p:nvSpPr>
          <p:cNvPr id="3" name="Espace réservé du contenu 2"/>
          <p:cNvSpPr>
            <a:spLocks noGrp="1"/>
          </p:cNvSpPr>
          <p:nvPr>
            <p:ph idx="1"/>
          </p:nvPr>
        </p:nvSpPr>
        <p:spPr>
          <a:xfrm>
            <a:off x="304800" y="1554163"/>
            <a:ext cx="4122738" cy="5187950"/>
          </a:xfrm>
        </p:spPr>
        <p:txBody>
          <a:bodyPr>
            <a:normAutofit fontScale="77500" lnSpcReduction="20000"/>
          </a:bodyPr>
          <a:lstStyle/>
          <a:p>
            <a:pPr eaLnBrk="1" fontAlgn="auto" hangingPunct="1">
              <a:spcAft>
                <a:spcPts val="0"/>
              </a:spcAft>
              <a:buFont typeface="Wingdings 2"/>
              <a:buNone/>
              <a:defRPr/>
            </a:pPr>
            <a:r>
              <a:rPr lang="fr-FR" sz="2400" dirty="0" smtClean="0"/>
              <a:t>Une fois ce programme annoncé, sur la base d’un questionnaire rédigé pour les évêques, est mise en place une consultation un </a:t>
            </a:r>
            <a:r>
              <a:rPr lang="fr-FR" sz="2400" dirty="0"/>
              <a:t>peu </a:t>
            </a:r>
            <a:r>
              <a:rPr lang="fr-FR" sz="2400" dirty="0" smtClean="0"/>
              <a:t>improvisée en direction de tous les fidèles :</a:t>
            </a:r>
          </a:p>
          <a:p>
            <a:pPr eaLnBrk="1" fontAlgn="auto" hangingPunct="1">
              <a:spcAft>
                <a:spcPts val="0"/>
              </a:spcAft>
              <a:buFont typeface="Wingdings 2"/>
              <a:buNone/>
              <a:defRPr/>
            </a:pPr>
            <a:endParaRPr lang="fr-FR" sz="1300" dirty="0" smtClean="0"/>
          </a:p>
          <a:p>
            <a:pPr marL="457200" indent="-457200" eaLnBrk="1" fontAlgn="auto" hangingPunct="1">
              <a:spcAft>
                <a:spcPts val="0"/>
              </a:spcAft>
              <a:buClr>
                <a:schemeClr val="tx1"/>
              </a:buClr>
              <a:buSzPct val="100000"/>
              <a:buFont typeface="+mj-lt"/>
              <a:buAutoNum type="arabicPeriod"/>
              <a:defRPr/>
            </a:pPr>
            <a:r>
              <a:rPr lang="fr-FR" sz="2400" dirty="0" smtClean="0"/>
              <a:t>Le questionnaire voit sa destination initiale changée : vers tous les fidèles.</a:t>
            </a:r>
          </a:p>
          <a:p>
            <a:pPr marL="457200" indent="-457200" eaLnBrk="1" fontAlgn="auto" hangingPunct="1">
              <a:spcAft>
                <a:spcPts val="0"/>
              </a:spcAft>
              <a:buClr>
                <a:schemeClr val="tx1"/>
              </a:buClr>
              <a:buSzPct val="100000"/>
              <a:buFont typeface="Wingdings 2"/>
              <a:buNone/>
              <a:defRPr/>
            </a:pPr>
            <a:endParaRPr lang="fr-FR" sz="1400" dirty="0" smtClean="0"/>
          </a:p>
          <a:p>
            <a:pPr marL="457200" indent="-457200" eaLnBrk="1" fontAlgn="auto" hangingPunct="1">
              <a:spcAft>
                <a:spcPts val="0"/>
              </a:spcAft>
              <a:buClr>
                <a:schemeClr val="tx1"/>
              </a:buClr>
              <a:buSzPct val="100000"/>
              <a:buFont typeface="+mj-lt"/>
              <a:buAutoNum type="arabicPeriod" startAt="2"/>
              <a:defRPr/>
            </a:pPr>
            <a:r>
              <a:rPr lang="fr-FR" sz="2400" dirty="0" smtClean="0"/>
              <a:t>Le diocèse de Lyon réécrit le questionnaire pour le rendre « plus accessible ». Il arrive fin novembre pour être retourné  avant Noël au diocèse. </a:t>
            </a:r>
          </a:p>
          <a:p>
            <a:pPr marL="457200" indent="-457200" eaLnBrk="1" fontAlgn="auto" hangingPunct="1">
              <a:spcAft>
                <a:spcPts val="0"/>
              </a:spcAft>
              <a:buClr>
                <a:schemeClr val="tx1"/>
              </a:buClr>
              <a:buSzPct val="100000"/>
              <a:buFont typeface="+mj-lt"/>
              <a:buAutoNum type="arabicPeriod" startAt="2"/>
              <a:defRPr/>
            </a:pPr>
            <a:r>
              <a:rPr lang="fr-FR" sz="2400" dirty="0" smtClean="0"/>
              <a:t>1700 réponses arrivent au diocèse dont la synthèse ne sera pas rendue publique. Certaines réponses sont passées par ailleurs,,, </a:t>
            </a:r>
          </a:p>
          <a:p>
            <a:pPr eaLnBrk="1" fontAlgn="auto" hangingPunct="1">
              <a:spcAft>
                <a:spcPts val="0"/>
              </a:spcAft>
              <a:buFont typeface="Wingdings 2"/>
              <a:buNone/>
              <a:defRPr/>
            </a:pPr>
            <a:endParaRPr lang="fr-FR" sz="2400" dirty="0" smtClean="0"/>
          </a:p>
          <a:p>
            <a:pPr eaLnBrk="1" fontAlgn="auto" hangingPunct="1">
              <a:spcAft>
                <a:spcPts val="0"/>
              </a:spcAft>
              <a:buFont typeface="Wingdings 2"/>
              <a:buNone/>
              <a:defRPr/>
            </a:pPr>
            <a:endParaRPr lang="fr-FR" sz="2400" dirty="0" smtClean="0"/>
          </a:p>
        </p:txBody>
      </p:sp>
      <p:pic>
        <p:nvPicPr>
          <p:cNvPr id="20482" name="Picture 2" descr="http://www.acas.org.uk/media/image/8/j/Consultation-speech-bubbles_1_1.jpg"/>
          <p:cNvPicPr>
            <a:picLocks noChangeAspect="1" noChangeArrowheads="1"/>
          </p:cNvPicPr>
          <p:nvPr/>
        </p:nvPicPr>
        <p:blipFill>
          <a:blip r:embed="rId2"/>
          <a:srcRect/>
          <a:stretch>
            <a:fillRect/>
          </a:stretch>
        </p:blipFill>
        <p:spPr bwMode="auto">
          <a:xfrm rot="1770256" flipH="1">
            <a:off x="4646613" y="2589213"/>
            <a:ext cx="4519612" cy="2711450"/>
          </a:xfrm>
          <a:prstGeom prst="rect">
            <a:avLst/>
          </a:prstGeom>
          <a:noFill/>
          <a:ln w="9525">
            <a:noFill/>
            <a:miter lim="800000"/>
            <a:headEnd/>
            <a:tailEnd/>
          </a:ln>
        </p:spPr>
      </p:pic>
      <p:sp>
        <p:nvSpPr>
          <p:cNvPr id="5" name="Parchemin vertical 4"/>
          <p:cNvSpPr/>
          <p:nvPr/>
        </p:nvSpPr>
        <p:spPr>
          <a:xfrm>
            <a:off x="3924300" y="1125538"/>
            <a:ext cx="5400675" cy="573246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400" b="1">
                <a:solidFill>
                  <a:srgbClr val="FFFFFF"/>
                </a:solidFill>
                <a:cs typeface="Arial" charset="0"/>
              </a:rPr>
              <a:t>     Structure du questionnaire</a:t>
            </a:r>
          </a:p>
          <a:p>
            <a:pPr>
              <a:defRPr/>
            </a:pPr>
            <a:endParaRPr lang="fr-FR" sz="2400" b="1">
              <a:solidFill>
                <a:srgbClr val="FFFFFF"/>
              </a:solidFill>
              <a:cs typeface="Arial" charset="0"/>
            </a:endParaRPr>
          </a:p>
          <a:p>
            <a:pPr>
              <a:defRPr/>
            </a:pPr>
            <a:r>
              <a:rPr lang="fr-FR" b="1">
                <a:solidFill>
                  <a:schemeClr val="bg1"/>
                </a:solidFill>
                <a:cs typeface="Arial" charset="0"/>
              </a:rPr>
              <a:t>1. Sur la diffusion des Saintes Écritures et du Magistère de l’Église concernant la famille</a:t>
            </a:r>
          </a:p>
          <a:p>
            <a:pPr>
              <a:defRPr/>
            </a:pPr>
            <a:r>
              <a:rPr lang="fr-FR" b="1">
                <a:solidFill>
                  <a:schemeClr val="bg1"/>
                </a:solidFill>
                <a:cs typeface="Arial" charset="0"/>
              </a:rPr>
              <a:t>2. Sur le mariage selon la loi naturelle</a:t>
            </a:r>
          </a:p>
          <a:p>
            <a:pPr>
              <a:defRPr/>
            </a:pPr>
            <a:r>
              <a:rPr lang="fr-FR" b="1">
                <a:solidFill>
                  <a:schemeClr val="bg1"/>
                </a:solidFill>
                <a:cs typeface="Arial" charset="0"/>
              </a:rPr>
              <a:t>3. La pastorale de la famille dans le contexte de l’évangélisation </a:t>
            </a:r>
          </a:p>
          <a:p>
            <a:pPr>
              <a:defRPr/>
            </a:pPr>
            <a:r>
              <a:rPr lang="fr-FR" b="1">
                <a:solidFill>
                  <a:schemeClr val="bg1"/>
                </a:solidFill>
                <a:cs typeface="Arial" charset="0"/>
              </a:rPr>
              <a:t>4. Sur la pastorale pour affronter certaines situations matrimoniales difficiles</a:t>
            </a:r>
          </a:p>
          <a:p>
            <a:pPr>
              <a:defRPr/>
            </a:pPr>
            <a:r>
              <a:rPr lang="fr-FR" b="1">
                <a:solidFill>
                  <a:schemeClr val="bg1"/>
                </a:solidFill>
                <a:cs typeface="Arial" charset="0"/>
              </a:rPr>
              <a:t>5. Sur les unions de personnes du même sexe</a:t>
            </a:r>
          </a:p>
          <a:p>
            <a:pPr>
              <a:defRPr/>
            </a:pPr>
            <a:r>
              <a:rPr lang="fr-FR" b="1">
                <a:solidFill>
                  <a:schemeClr val="bg1"/>
                </a:solidFill>
                <a:cs typeface="Arial" charset="0"/>
              </a:rPr>
              <a:t>6. Sur l’éducation des enfants au sein de situations de mariages irréguliers</a:t>
            </a:r>
          </a:p>
          <a:p>
            <a:pPr>
              <a:defRPr/>
            </a:pPr>
            <a:r>
              <a:rPr lang="fr-FR" b="1">
                <a:solidFill>
                  <a:schemeClr val="bg1"/>
                </a:solidFill>
                <a:cs typeface="Arial" charset="0"/>
              </a:rPr>
              <a:t>7. Sur l’ouverture des époux à la vie</a:t>
            </a:r>
          </a:p>
          <a:p>
            <a:pPr>
              <a:defRPr/>
            </a:pPr>
            <a:r>
              <a:rPr lang="fr-FR" b="1">
                <a:solidFill>
                  <a:schemeClr val="bg1"/>
                </a:solidFill>
                <a:cs typeface="Arial" charset="0"/>
              </a:rPr>
              <a:t>8. Sur le rapport entre la famille et la personne</a:t>
            </a:r>
          </a:p>
          <a:p>
            <a:pPr>
              <a:defRPr/>
            </a:pPr>
            <a:r>
              <a:rPr lang="fr-FR" b="1">
                <a:solidFill>
                  <a:schemeClr val="bg1"/>
                </a:solidFill>
                <a:cs typeface="Arial" charset="0"/>
              </a:rPr>
              <a:t>9. Autres défis et propositions</a:t>
            </a:r>
          </a:p>
          <a:p>
            <a:pPr>
              <a:defRPr/>
            </a:pPr>
            <a:endParaRPr lang="fr-FR">
              <a:solidFill>
                <a:schemeClr val="bg1"/>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20482"/>
                                        </p:tgtEl>
                                        <p:attrNameLst>
                                          <p:attrName>style.visibility</p:attrName>
                                        </p:attrNameLst>
                                      </p:cBhvr>
                                      <p:to>
                                        <p:strVal val="visible"/>
                                      </p:to>
                                    </p:set>
                                    <p:animEffect transition="in" filter="dissolve">
                                      <p:cBhvr>
                                        <p:cTn id="24" dur="500"/>
                                        <p:tgtEl>
                                          <p:spTgt spid="20482"/>
                                        </p:tgtEl>
                                      </p:cBhvr>
                                    </p:animEffect>
                                  </p:childTnLst>
                                </p:cTn>
                              </p:par>
                              <p:par>
                                <p:cTn id="25" presetID="9" presetClass="exit" presetSubtype="0" fill="hold" grpId="1" nodeType="withEffect">
                                  <p:stCondLst>
                                    <p:cond delay="0"/>
                                  </p:stCondLst>
                                  <p:childTnLst>
                                    <p:animEffect transition="out" filter="dissolv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5"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1824</TotalTime>
  <Words>1999</Words>
  <Application>Microsoft Office PowerPoint</Application>
  <PresentationFormat>Affichage à l'écran (4:3)</PresentationFormat>
  <Paragraphs>181</Paragraphs>
  <Slides>34</Slides>
  <Notes>2</Notes>
  <HiddenSlides>0</HiddenSlides>
  <MMClips>0</MMClips>
  <ScaleCrop>false</ScaleCrop>
  <HeadingPairs>
    <vt:vector size="6" baseType="variant">
      <vt:variant>
        <vt:lpstr>Polices utilisées</vt:lpstr>
      </vt:variant>
      <vt:variant>
        <vt:i4>8</vt:i4>
      </vt:variant>
      <vt:variant>
        <vt:lpstr>Modèle de conception</vt:lpstr>
      </vt:variant>
      <vt:variant>
        <vt:i4>9</vt:i4>
      </vt:variant>
      <vt:variant>
        <vt:lpstr>Titres des diapositives</vt:lpstr>
      </vt:variant>
      <vt:variant>
        <vt:i4>34</vt:i4>
      </vt:variant>
    </vt:vector>
  </HeadingPairs>
  <TitlesOfParts>
    <vt:vector size="51" baseType="lpstr">
      <vt:lpstr>Arial</vt:lpstr>
      <vt:lpstr>Franklin Gothic Medium</vt:lpstr>
      <vt:lpstr>Franklin Gothic Book</vt:lpstr>
      <vt:lpstr>Wingdings 2</vt:lpstr>
      <vt:lpstr>Calibri</vt:lpstr>
      <vt:lpstr>Alexandre</vt:lpstr>
      <vt:lpstr>Symbol</vt:lpstr>
      <vt:lpstr>Bradley Hand ITC</vt:lpstr>
      <vt:lpstr>Promenade</vt:lpstr>
      <vt:lpstr>Promenade</vt:lpstr>
      <vt:lpstr>Promenade</vt:lpstr>
      <vt:lpstr>Promenade</vt:lpstr>
      <vt:lpstr>Promenade</vt:lpstr>
      <vt:lpstr>Promenade</vt:lpstr>
      <vt:lpstr>Promenade</vt:lpstr>
      <vt:lpstr>Promenade</vt:lpstr>
      <vt:lpstr>Promenade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4. LA SUITE DU SYNODE </vt:lpstr>
      <vt:lpstr>4. LA SUITE DU SYNODE </vt:lpstr>
      <vt:lpstr>4. LA SUITE DU SYNODE </vt:lpstr>
      <vt:lpstr>4. LA SUITE DU SYNODE </vt:lpstr>
      <vt:lpstr>4. LA SUITE DU SYNODE </vt:lpstr>
      <vt:lpstr>4. LA SUITE DU SYNODE </vt:lpstr>
      <vt:lpstr>4. LA SUITE DU SYNODE </vt:lpstr>
      <vt:lpstr>4. LA SUITE DU SYNODE </vt:lpstr>
      <vt:lpstr>4. LA SUITE DU SYNODE </vt:lpstr>
      <vt:lpstr>4. LA SUITE DU SYNODE </vt:lpstr>
      <vt:lpstr>4. LA SUITE DU SYNODE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Synodes SUR LA FAMILLE</dc:title>
  <dc:creator>Pierre</dc:creator>
  <cp:lastModifiedBy>Moi</cp:lastModifiedBy>
  <cp:revision>102</cp:revision>
  <dcterms:created xsi:type="dcterms:W3CDTF">2014-10-23T09:19:38Z</dcterms:created>
  <dcterms:modified xsi:type="dcterms:W3CDTF">2014-12-18T21:03:26Z</dcterms:modified>
</cp:coreProperties>
</file>